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147483190" r:id="rId3"/>
    <p:sldId id="2147483193" r:id="rId4"/>
    <p:sldId id="2147483191" r:id="rId5"/>
    <p:sldId id="2147483192" r:id="rId6"/>
    <p:sldId id="2147483197" r:id="rId7"/>
    <p:sldId id="2147483195" r:id="rId8"/>
    <p:sldId id="2147483196" r:id="rId9"/>
    <p:sldId id="2147483198" r:id="rId10"/>
    <p:sldId id="2147483194" r:id="rId11"/>
    <p:sldId id="2147483199" r:id="rId12"/>
    <p:sldId id="278" r:id="rId13"/>
    <p:sldId id="214748320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AFF"/>
    <a:srgbClr val="F7FBFF"/>
    <a:srgbClr val="D3F5F8"/>
    <a:srgbClr val="FFFFFF"/>
    <a:srgbClr val="054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60" y="10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A7C72-0D8E-4DA9-83DE-2AD8EA0BE11C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6DFF6-E5E3-4758-A69F-C7B6FA0A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076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458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600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75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46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913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33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Исследования </a:t>
            </a:r>
            <a:r>
              <a:rPr lang="ru-RU" dirty="0" err="1"/>
              <a:t>Выгодского</a:t>
            </a:r>
            <a:r>
              <a:rPr lang="ru-RU" dirty="0"/>
              <a:t>, Гальперина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3AB96-1FBF-3D4E-ACFD-A5FD3D8326A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22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77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gradFill>
          <a:gsLst>
            <a:gs pos="100000">
              <a:schemeClr val="accent1"/>
            </a:gs>
            <a:gs pos="0">
              <a:schemeClr val="accent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4962" y="3110976"/>
            <a:ext cx="5761037" cy="53297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963" y="6649942"/>
            <a:ext cx="4114800" cy="130645"/>
          </a:xfr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5C531955-CBC4-4CE7-9D31-F8E04B4914FD}"/>
              </a:ext>
            </a:extLst>
          </p:cNvPr>
          <p:cNvSpPr txBox="1">
            <a:spLocks/>
          </p:cNvSpPr>
          <p:nvPr/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2">
                    <a:lumMod val="90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274DEA-1EB4-1149-8438-EF0D092C6047}" type="slidenum"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0DE2CBA-8BA9-D2F0-23F4-0C56AE8A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72003" y="575999"/>
            <a:ext cx="2004060" cy="7162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092DD29-3B81-B366-A91D-75A84DD819D7}"/>
              </a:ext>
            </a:extLst>
          </p:cNvPr>
          <p:cNvSpPr txBox="1"/>
          <p:nvPr/>
        </p:nvSpPr>
        <p:spPr>
          <a:xfrm>
            <a:off x="12788900" y="-355600"/>
            <a:ext cx="0" cy="0"/>
          </a:xfrm>
          <a:prstGeom prst="rect">
            <a:avLst/>
          </a:prstGeom>
        </p:spPr>
        <p:txBody>
          <a:bodyPr vert="horz" wrap="none" lIns="0" tIns="0" rIns="0" bIns="0" rtlCol="0" anchor="t">
            <a:normAutofit fontScale="25000" lnSpcReduction="20000"/>
          </a:bodyPr>
          <a:lstStyle/>
          <a:p>
            <a:pPr algn="l"/>
            <a:endParaRPr lang="ru-RU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D46E3C-4715-D292-BB1E-C609D9BADD63}"/>
              </a:ext>
            </a:extLst>
          </p:cNvPr>
          <p:cNvSpPr txBox="1"/>
          <p:nvPr/>
        </p:nvSpPr>
        <p:spPr>
          <a:xfrm>
            <a:off x="3645074" y="-75156"/>
            <a:ext cx="0" cy="0"/>
          </a:xfrm>
          <a:prstGeom prst="rect">
            <a:avLst/>
          </a:prstGeom>
        </p:spPr>
        <p:txBody>
          <a:bodyPr vert="horz" wrap="none" lIns="0" tIns="0" rIns="0" bIns="0" rtlCol="0" anchor="t">
            <a:normAutofit fontScale="25000" lnSpcReduction="20000"/>
          </a:bodyPr>
          <a:lstStyle/>
          <a:p>
            <a:pPr algn="l"/>
            <a:endParaRPr lang="ru-RU" sz="1800" dirty="0"/>
          </a:p>
        </p:txBody>
      </p:sp>
      <p:sp>
        <p:nvSpPr>
          <p:cNvPr id="6" name="Заголовок 8">
            <a:extLst>
              <a:ext uri="{FF2B5EF4-FFF2-40B4-BE49-F238E27FC236}">
                <a16:creationId xmlns:a16="http://schemas.microsoft.com/office/drawing/2014/main" xmlns="" id="{8494EC77-3E19-910A-2B54-90BC99A4F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576000"/>
            <a:ext cx="5761037" cy="710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77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19423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1A913BCB-F12E-20A0-46D8-603581333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30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Белый слайд (чистый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9FD06BD9-EF35-0A92-67BA-AF5C3FED8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56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лайд со вставк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2174CA20-F626-4FC4-ABBD-3FE203F4A5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22473" y="1233206"/>
            <a:ext cx="3139309" cy="1906464"/>
          </a:xfrm>
          <a:prstGeom prst="roundRect">
            <a:avLst>
              <a:gd name="adj" fmla="val 5278"/>
            </a:avLst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xmlns="" id="{44AE6E2D-33F7-450F-B0D5-FF89FEEDF0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22473" y="3313487"/>
            <a:ext cx="3139310" cy="1906463"/>
          </a:xfrm>
          <a:prstGeom prst="roundRect">
            <a:avLst>
              <a:gd name="adj" fmla="val 5278"/>
            </a:avLst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Рисунок 9">
            <a:extLst>
              <a:ext uri="{FF2B5EF4-FFF2-40B4-BE49-F238E27FC236}">
                <a16:creationId xmlns:a16="http://schemas.microsoft.com/office/drawing/2014/main" xmlns="" id="{CDB01764-7DE4-4DF6-8ED0-43A1DD0C82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18170" y="1233206"/>
            <a:ext cx="3139309" cy="1906464"/>
          </a:xfrm>
          <a:prstGeom prst="roundRect">
            <a:avLst>
              <a:gd name="adj" fmla="val 5278"/>
            </a:avLst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Рисунок 9">
            <a:extLst>
              <a:ext uri="{FF2B5EF4-FFF2-40B4-BE49-F238E27FC236}">
                <a16:creationId xmlns:a16="http://schemas.microsoft.com/office/drawing/2014/main" xmlns="" id="{C5E4F9E4-9993-4805-AECC-24D299A2CF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36753" y="3310033"/>
            <a:ext cx="3139310" cy="1906463"/>
          </a:xfrm>
          <a:prstGeom prst="roundRect">
            <a:avLst>
              <a:gd name="adj" fmla="val 5278"/>
            </a:avLst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Заголовок 12">
            <a:extLst>
              <a:ext uri="{FF2B5EF4-FFF2-40B4-BE49-F238E27FC236}">
                <a16:creationId xmlns:a16="http://schemas.microsoft.com/office/drawing/2014/main" xmlns="" id="{F963B234-AD8C-C52B-4420-1F696CB4D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4" y="557961"/>
            <a:ext cx="9440101" cy="72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0" i="0">
                <a:latin typeface="Arial" panose="020B0604020202020204" pitchFamily="34" charset="0"/>
                <a:ea typeface="Inter SemiBold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0D05542-FC41-74D5-7240-5DECFE9A0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95254" y="576000"/>
            <a:ext cx="1362124" cy="48684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7981C72D-D3A9-32CD-9102-35C08DA9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83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8920983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907947325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421370511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0059395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19016800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91A1184-E98B-48E4-A1B2-78A2D3F7EC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0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bg>
      <p:bgPr>
        <a:gradFill>
          <a:gsLst>
            <a:gs pos="38000">
              <a:schemeClr val="accent1">
                <a:lumMod val="93957"/>
                <a:lumOff val="6043"/>
              </a:schemeClr>
            </a:gs>
            <a:gs pos="100000">
              <a:schemeClr val="accent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334963" y="3881046"/>
            <a:ext cx="5761037" cy="334194"/>
          </a:xfrm>
          <a:prstGeom prst="rect">
            <a:avLst/>
          </a:prstGeom>
          <a:ln w="12700">
            <a:noFill/>
          </a:ln>
        </p:spPr>
        <p:txBody>
          <a:bodyPr wrap="square" lIns="0" tIns="0" rIns="0" bIns="0" anchor="t">
            <a:sp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Inter SemiBold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Подзаголовок</a:t>
            </a:r>
            <a:endParaRPr dirty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2A8EF67F-109C-BC17-D242-B4E4F17F92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00" y="1880178"/>
            <a:ext cx="5759312" cy="154882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lnSpc>
                <a:spcPct val="77000"/>
              </a:lnSpc>
              <a:defRPr sz="6000" b="0" i="0">
                <a:solidFill>
                  <a:schemeClr val="bg1"/>
                </a:solidFill>
                <a:latin typeface="Arial" panose="020B0604020202020204" pitchFamily="34" charset="0"/>
                <a:ea typeface="Inter Medium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F8DC6ECA-5F55-8743-599B-B77E4DC0A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0A046C-87ED-2193-7AD4-DB1D3E534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72003" y="575999"/>
            <a:ext cx="2004060" cy="71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292B825-6267-F27C-C1D9-4EECE8BDAE57}"/>
              </a:ext>
            </a:extLst>
          </p:cNvPr>
          <p:cNvSpPr/>
          <p:nvPr/>
        </p:nvSpPr>
        <p:spPr>
          <a:xfrm>
            <a:off x="6094275" y="0"/>
            <a:ext cx="6097725" cy="6858000"/>
          </a:xfrm>
          <a:prstGeom prst="rect">
            <a:avLst/>
          </a:prstGeom>
          <a:gradFill flip="none" rotWithShape="1">
            <a:gsLst>
              <a:gs pos="28000">
                <a:schemeClr val="accent1"/>
              </a:gs>
              <a:gs pos="74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1092" b="0" i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395C0364-511D-44EE-2F26-47C8EEC06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E5C44B5-8D5D-2500-F4A6-941F10EE52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2784627"/>
            <a:ext cx="5181417" cy="1056208"/>
          </a:xfrm>
        </p:spPr>
        <p:txBody>
          <a:bodyPr lIns="0" tIns="0" rIns="0" bIns="0" anchor="t"/>
          <a:lstStyle>
            <a:lvl1pPr algn="l">
              <a:defRPr sz="6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Содержание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A0C1EA9-DCA3-566B-0CAC-5B57D3A6B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4963" y="576000"/>
            <a:ext cx="2004060" cy="71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8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5F8F76D2-B572-2057-7D6E-EB49F1B6C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Заголовок 12">
            <a:extLst>
              <a:ext uri="{FF2B5EF4-FFF2-40B4-BE49-F238E27FC236}">
                <a16:creationId xmlns:a16="http://schemas.microsoft.com/office/drawing/2014/main" xmlns="" id="{F5985BED-96B3-EEDB-7E26-AD4A08DFFD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00" y="2672087"/>
            <a:ext cx="5761200" cy="17170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Arial" panose="020B0604020202020204" pitchFamily="34" charset="0"/>
                <a:ea typeface="Inter Medium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 в одну </a:t>
            </a:r>
            <a:br>
              <a:rPr lang="ru-RU" dirty="0"/>
            </a:br>
            <a:r>
              <a:rPr lang="ru-RU" dirty="0"/>
              <a:t>или две строки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7F2D25F-C346-779D-73FA-7B22A0BFA8E6}"/>
              </a:ext>
            </a:extLst>
          </p:cNvPr>
          <p:cNvSpPr/>
          <p:nvPr/>
        </p:nvSpPr>
        <p:spPr>
          <a:xfrm>
            <a:off x="6094275" y="0"/>
            <a:ext cx="6097725" cy="6858000"/>
          </a:xfrm>
          <a:prstGeom prst="rect">
            <a:avLst/>
          </a:prstGeom>
          <a:gradFill flip="none" rotWithShape="1">
            <a:gsLst>
              <a:gs pos="28000">
                <a:schemeClr val="accent1"/>
              </a:gs>
              <a:gs pos="72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1092" b="0" i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C3DCAEE-6EC7-6729-B96E-BEE448ED9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4963" y="576000"/>
            <a:ext cx="2004060" cy="71628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D610C09-4C38-CE73-756D-18E81EC8082F}"/>
              </a:ext>
            </a:extLst>
          </p:cNvPr>
          <p:cNvSpPr txBox="1">
            <a:spLocks/>
          </p:cNvSpPr>
          <p:nvPr/>
        </p:nvSpPr>
        <p:spPr>
          <a:xfrm>
            <a:off x="8932863" y="6649200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274DEA-1EB4-1149-8438-EF0D092C604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77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акты">
    <p:bg>
      <p:bgPr>
        <a:gradFill>
          <a:gsLst>
            <a:gs pos="43000">
              <a:schemeClr val="accent2"/>
            </a:gs>
            <a:gs pos="79000">
              <a:schemeClr val="accent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2A8EF67F-109C-BC17-D242-B4E4F17F92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576000"/>
            <a:ext cx="5761037" cy="710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77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22495F05-6847-D482-247D-0168147DE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1D426E3-DA93-76F1-D20E-13772D5AD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72003" y="575999"/>
            <a:ext cx="2004060" cy="71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3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такты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2EF5AEC-65F1-B89B-188A-8B91E927E3E5}"/>
              </a:ext>
            </a:extLst>
          </p:cNvPr>
          <p:cNvSpPr/>
          <p:nvPr/>
        </p:nvSpPr>
        <p:spPr>
          <a:xfrm>
            <a:off x="6094275" y="0"/>
            <a:ext cx="6097725" cy="6858000"/>
          </a:xfrm>
          <a:prstGeom prst="rect">
            <a:avLst/>
          </a:prstGeom>
          <a:gradFill flip="none" rotWithShape="1">
            <a:gsLst>
              <a:gs pos="28000">
                <a:schemeClr val="accent1"/>
              </a:gs>
              <a:gs pos="68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1092" b="0" i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F5DA59C-E322-A609-BB11-8375D6EE5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D6F8F0D-93F5-BE6D-E6F1-4A89BE1CAD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75999"/>
            <a:ext cx="4821653" cy="908027"/>
          </a:xfrm>
        </p:spPr>
        <p:txBody>
          <a:bodyPr lIns="0" tIns="0" rIns="0" bIns="0" anchor="t"/>
          <a:lstStyle>
            <a:lvl1pPr algn="l">
              <a:defRPr sz="6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47FD31F-9819-C026-8E11-9141CD7FA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72003" y="575999"/>
            <a:ext cx="2004060" cy="716280"/>
          </a:xfrm>
          <a:prstGeom prst="rect">
            <a:avLst/>
          </a:prstGeom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8D8CCEA7-CABE-4BA0-2E70-9D87A38D072B}"/>
              </a:ext>
            </a:extLst>
          </p:cNvPr>
          <p:cNvSpPr/>
          <p:nvPr/>
        </p:nvSpPr>
        <p:spPr>
          <a:xfrm>
            <a:off x="6475594" y="3458980"/>
            <a:ext cx="5200470" cy="2879725"/>
          </a:xfrm>
          <a:prstGeom prst="roundRect">
            <a:avLst>
              <a:gd name="adj" fmla="val 56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 dirty="0"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628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андарт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2">
            <a:extLst>
              <a:ext uri="{FF2B5EF4-FFF2-40B4-BE49-F238E27FC236}">
                <a16:creationId xmlns:a16="http://schemas.microsoft.com/office/drawing/2014/main" xmlns="" id="{31B3D2A0-3B67-9347-90FD-813B005C7B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00" y="575999"/>
            <a:ext cx="9189028" cy="12105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Arial" panose="020B0604020202020204" pitchFamily="34" charset="0"/>
                <a:ea typeface="Inter Medium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 в одну </a:t>
            </a:r>
            <a:br>
              <a:rPr lang="ru-RU" dirty="0"/>
            </a:br>
            <a:r>
              <a:rPr lang="ru-RU" dirty="0"/>
              <a:t>или две строки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D3062679-1554-1F01-EF16-E26976423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A11AA9A-B38C-9188-3A18-5E36B5F82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95254" y="576000"/>
            <a:ext cx="1362124" cy="48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129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Стандартный слайд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D3062679-1554-1F01-EF16-E26976423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93072F-BEA0-0AB5-4A19-132402230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4963" y="576000"/>
            <a:ext cx="1362124" cy="48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753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Стандартный слайд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D3062679-1554-1F01-EF16-E26976423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A1E59BC-52CF-8535-48A1-4B6611266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95254" y="576000"/>
            <a:ext cx="1362124" cy="48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20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963" y="549275"/>
            <a:ext cx="113411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4963" y="6649942"/>
            <a:ext cx="4114800" cy="1306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02735-BAE9-4562-BB6D-22B798264A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8D2E1397-D563-8AFA-9176-420B3FFD3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95738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0389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orient="horz" pos="346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pos="7355">
          <p15:clr>
            <a:srgbClr val="F26B43"/>
          </p15:clr>
        </p15:guide>
        <p15:guide id="7" orient="horz" pos="426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9.pn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2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0636B0EC-AE3A-58D7-EB77-C32921E7ECDA}"/>
              </a:ext>
            </a:extLst>
          </p:cNvPr>
          <p:cNvSpPr txBox="1">
            <a:spLocks/>
          </p:cNvSpPr>
          <p:nvPr/>
        </p:nvSpPr>
        <p:spPr>
          <a:xfrm>
            <a:off x="813765" y="2454368"/>
            <a:ext cx="5457515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</a:rPr>
              <a:t>Новая система для начальной школы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07424AE-74AC-1119-9F91-E03660D67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51" b="89706" l="9091" r="92424">
                        <a14:foregroundMark x1="74242" y1="11765" x2="74242" y2="11765"/>
                        <a14:foregroundMark x1="62879" y1="2941" x2="62879" y2="2941"/>
                        <a14:foregroundMark x1="92424" y1="36275" x2="92424" y2="36275"/>
                        <a14:foregroundMark x1="72727" y1="25000" x2="72727" y2="25000"/>
                        <a14:foregroundMark x1="72727" y1="25980" x2="72727" y2="25980"/>
                        <a14:foregroundMark x1="72727" y1="25980" x2="72727" y2="25980"/>
                        <a14:foregroundMark x1="59848" y1="27451" x2="59848" y2="27451"/>
                        <a14:foregroundMark x1="59091" y1="29412" x2="59091" y2="29412"/>
                        <a14:foregroundMark x1="75000" y1="25000" x2="75000" y2="25000"/>
                        <a14:foregroundMark x1="79545" y1="89706" x2="79545" y2="89706"/>
                        <a14:foregroundMark x1="46970" y1="89706" x2="46970" y2="897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88571" y="3721479"/>
            <a:ext cx="1257300" cy="1943100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xmlns="" id="{84401DC5-091D-059D-8CFC-AC93B75AA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9" b="92676" l="9921" r="89683">
                        <a14:foregroundMark x1="39286" y1="80563" x2="39286" y2="80563"/>
                        <a14:foregroundMark x1="40079" y1="87887" x2="40079" y2="87887"/>
                        <a14:foregroundMark x1="41270" y1="92676" x2="41270" y2="92676"/>
                        <a14:foregroundMark x1="66270" y1="79437" x2="66270" y2="79437"/>
                        <a14:foregroundMark x1="76190" y1="90986" x2="76190" y2="909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792309" y="3033713"/>
            <a:ext cx="1391899" cy="2180835"/>
          </a:xfrm>
          <a:custGeom>
            <a:avLst/>
            <a:gdLst>
              <a:gd name="connsiteX0" fmla="*/ -31 w 1822492"/>
              <a:gd name="connsiteY0" fmla="*/ -28 h 2855490"/>
              <a:gd name="connsiteX1" fmla="*/ 1822461 w 1822492"/>
              <a:gd name="connsiteY1" fmla="*/ -28 h 2855490"/>
              <a:gd name="connsiteX2" fmla="*/ 1822461 w 1822492"/>
              <a:gd name="connsiteY2" fmla="*/ 2855463 h 2855490"/>
              <a:gd name="connsiteX3" fmla="*/ -31 w 1822492"/>
              <a:gd name="connsiteY3" fmla="*/ 2855463 h 285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492" h="2855490">
                <a:moveTo>
                  <a:pt x="-31" y="-28"/>
                </a:moveTo>
                <a:lnTo>
                  <a:pt x="1822461" y="-28"/>
                </a:lnTo>
                <a:lnTo>
                  <a:pt x="1822461" y="2855463"/>
                </a:lnTo>
                <a:lnTo>
                  <a:pt x="-31" y="2855463"/>
                </a:lnTo>
                <a:close/>
              </a:path>
            </a:pathLst>
          </a:cu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A74372B-09D6-C72E-D703-99836DC59A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8" y="1260020"/>
            <a:ext cx="2732485" cy="27324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92C6E4-94FC-D3A8-FBE2-CF58867305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74" y="3581776"/>
            <a:ext cx="2586972" cy="25869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4E11201-1F38-271A-0927-F0E376DD1A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90" y="1267957"/>
            <a:ext cx="2649155" cy="26491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EC4D89-1BE4-2DEC-07ED-793B2ADAB1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149" y="3546931"/>
            <a:ext cx="2691249" cy="26912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2594E12-E3EA-7674-60B2-C72BE4DBD47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046" y="3494981"/>
            <a:ext cx="2743199" cy="2743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B951AE8-9712-8BB6-3657-601951DB8F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01" y="1303717"/>
            <a:ext cx="2520000" cy="25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CB3F424-804F-643B-F344-7BA3AB3CF9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6" y="549275"/>
            <a:ext cx="1855279" cy="1817615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5A1991B-96CA-949A-F18A-FE10E1863BF8}"/>
              </a:ext>
            </a:extLst>
          </p:cNvPr>
          <p:cNvSpPr txBox="1"/>
          <p:nvPr/>
        </p:nvSpPr>
        <p:spPr>
          <a:xfrm>
            <a:off x="1066799" y="4965700"/>
            <a:ext cx="3786873" cy="469900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algn="l"/>
            <a:r>
              <a:rPr lang="ru-RU" sz="1800" dirty="0">
                <a:solidFill>
                  <a:schemeClr val="bg1"/>
                </a:solidFill>
              </a:rPr>
              <a:t>Аргументы для родителей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4E31E90-1024-5D88-1702-7DE2A6EF2ED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9" y="1243345"/>
            <a:ext cx="2561405" cy="256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2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F59DB41C-6E0C-1460-591C-1C3779956E28}"/>
              </a:ext>
            </a:extLst>
          </p:cNvPr>
          <p:cNvSpPr/>
          <p:nvPr/>
        </p:nvSpPr>
        <p:spPr>
          <a:xfrm>
            <a:off x="4785725" y="1581784"/>
            <a:ext cx="7418829" cy="2342515"/>
          </a:xfrm>
          <a:prstGeom prst="roundRect">
            <a:avLst>
              <a:gd name="adj" fmla="val 10161"/>
            </a:avLst>
          </a:prstGeom>
          <a:solidFill>
            <a:srgbClr val="D5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6003156-6EAA-DE0C-8497-E2243755782A}"/>
              </a:ext>
            </a:extLst>
          </p:cNvPr>
          <p:cNvSpPr/>
          <p:nvPr/>
        </p:nvSpPr>
        <p:spPr>
          <a:xfrm>
            <a:off x="334963" y="1581785"/>
            <a:ext cx="4241197" cy="10655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45CDFB9-5A38-3A12-2942-E7535218E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65" y="375743"/>
            <a:ext cx="8764320" cy="77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Превращаем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математику в «</a:t>
            </a:r>
            <a:r>
              <a:rPr lang="ru-RU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пониматику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»</a:t>
            </a:r>
            <a:endParaRPr lang="ru-RU" altLang="ru-RU" sz="24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987447-272B-059D-E5A2-0B2847C9F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7A4E985-7140-DAC1-2EFE-3113DF3FC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51" b="89706" l="9091" r="92424">
                        <a14:foregroundMark x1="74242" y1="11765" x2="74242" y2="11765"/>
                        <a14:foregroundMark x1="62879" y1="2941" x2="62879" y2="2941"/>
                        <a14:foregroundMark x1="92424" y1="36275" x2="92424" y2="36275"/>
                        <a14:foregroundMark x1="72727" y1="25000" x2="72727" y2="25000"/>
                        <a14:foregroundMark x1="72727" y1="25980" x2="72727" y2="25980"/>
                        <a14:foregroundMark x1="72727" y1="25980" x2="72727" y2="25980"/>
                        <a14:foregroundMark x1="59848" y1="27451" x2="59848" y2="27451"/>
                        <a14:foregroundMark x1="59091" y1="29412" x2="59091" y2="29412"/>
                        <a14:foregroundMark x1="75000" y1="25000" x2="75000" y2="25000"/>
                        <a14:foregroundMark x1="79545" y1="89706" x2="79545" y2="89706"/>
                        <a14:foregroundMark x1="46970" y1="89706" x2="46970" y2="897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1961685" y="4449370"/>
            <a:ext cx="1257300" cy="19431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FDB26AD-71D8-7705-DFB2-FC45439DED2C}"/>
              </a:ext>
            </a:extLst>
          </p:cNvPr>
          <p:cNvSpPr txBox="1"/>
          <p:nvPr/>
        </p:nvSpPr>
        <p:spPr>
          <a:xfrm>
            <a:off x="403565" y="1694984"/>
            <a:ext cx="38255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0" i="0">
                <a:effectLst/>
              </a:defRPr>
            </a:lvl1pPr>
          </a:lstStyle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Ребенок умеет считать, но не понимает, что делать с задачей. 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310829E-42E0-A828-62DE-12B3D6FA2C36}"/>
              </a:ext>
            </a:extLst>
          </p:cNvPr>
          <p:cNvSpPr txBox="1"/>
          <p:nvPr/>
        </p:nvSpPr>
        <p:spPr>
          <a:xfrm>
            <a:off x="5006635" y="1694984"/>
            <a:ext cx="66694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В пособия по математике вводится сначала общий алгоритм работы с текстовой задачей, а затем — общий способ решения задач.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Это помогает </a:t>
            </a:r>
            <a:r>
              <a:rPr lang="ru-RU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пошагово учиться понимать задачу и находить способ её решения. Логика работы над задачами в пособиях позволяет говорить не о «знании типов задач», а о понимании структуры и способа решения.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682F6EF3-7C3C-1ADC-6F2F-576AFDD38217}"/>
              </a:ext>
            </a:extLst>
          </p:cNvPr>
          <p:cNvSpPr/>
          <p:nvPr/>
        </p:nvSpPr>
        <p:spPr>
          <a:xfrm>
            <a:off x="334963" y="2760530"/>
            <a:ext cx="4241197" cy="10655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DCE81E6-5891-E98E-BA4A-3E8B555DDB99}"/>
              </a:ext>
            </a:extLst>
          </p:cNvPr>
          <p:cNvSpPr txBox="1"/>
          <p:nvPr/>
        </p:nvSpPr>
        <p:spPr>
          <a:xfrm>
            <a:off x="403565" y="2831638"/>
            <a:ext cx="41725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ru-RU" dirty="0"/>
              <a:t>Ребёнок ищет «ключевое слово», пытается угадать решение задачи, а не анализирует ситуацию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94A2FA0A-845E-9355-5E83-8C37285A5A12}"/>
              </a:ext>
            </a:extLst>
          </p:cNvPr>
          <p:cNvSpPr/>
          <p:nvPr/>
        </p:nvSpPr>
        <p:spPr>
          <a:xfrm>
            <a:off x="285285" y="4363910"/>
            <a:ext cx="4290875" cy="19431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3C2A64B-0761-F83D-9F7F-06CCE722907F}"/>
              </a:ext>
            </a:extLst>
          </p:cNvPr>
          <p:cNvSpPr txBox="1"/>
          <p:nvPr/>
        </p:nvSpPr>
        <p:spPr>
          <a:xfrm>
            <a:off x="449207" y="4449370"/>
            <a:ext cx="4172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ru-RU" dirty="0"/>
              <a:t>Домашняя математика превращается во вторую работу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2B30D19-EFC6-E057-382D-21390AF06120}"/>
              </a:ext>
            </a:extLst>
          </p:cNvPr>
          <p:cNvSpPr txBox="1"/>
          <p:nvPr/>
        </p:nvSpPr>
        <p:spPr>
          <a:xfrm>
            <a:off x="369263" y="5363135"/>
            <a:ext cx="4172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ru-RU" dirty="0"/>
              <a:t>Ребенок не справляется с задачей, если на выглядит непривычно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B5D8FFB8-1A82-E3CB-7FBC-57E15737B2F1}"/>
              </a:ext>
            </a:extLst>
          </p:cNvPr>
          <p:cNvSpPr/>
          <p:nvPr/>
        </p:nvSpPr>
        <p:spPr>
          <a:xfrm>
            <a:off x="4785725" y="4164202"/>
            <a:ext cx="7418829" cy="2342515"/>
          </a:xfrm>
          <a:prstGeom prst="roundRect">
            <a:avLst>
              <a:gd name="adj" fmla="val 10161"/>
            </a:avLst>
          </a:prstGeom>
          <a:solidFill>
            <a:srgbClr val="D5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750BCA5-3F44-D634-CA58-384DC117AB4D}"/>
              </a:ext>
            </a:extLst>
          </p:cNvPr>
          <p:cNvSpPr txBox="1"/>
          <p:nvPr/>
        </p:nvSpPr>
        <p:spPr>
          <a:xfrm>
            <a:off x="5006635" y="4220591"/>
            <a:ext cx="66694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В пособиях ребенок сначала получает серию вспомогательных  заданий, которые выявляют  способ решения задач другого типа.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Подводим к решению шаг за шагом  через систему, которая помогает самому открыть способ решения</a:t>
            </a:r>
            <a:r>
              <a:rPr lang="ru-RU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Включены задачи на смекалку и знакомство с общими подходами к их решению.</a:t>
            </a:r>
          </a:p>
        </p:txBody>
      </p:sp>
    </p:spTree>
    <p:extLst>
      <p:ext uri="{BB962C8B-B14F-4D97-AF65-F5344CB8AC3E}">
        <p14:creationId xmlns:p14="http://schemas.microsoft.com/office/powerpoint/2010/main" val="792610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BF62578D-D1BB-C93D-F101-252CC120B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65" y="375743"/>
            <a:ext cx="8764320" cy="77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Превращаем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математику в «</a:t>
            </a:r>
            <a:r>
              <a:rPr lang="ru-RU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пониматику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»</a:t>
            </a:r>
            <a:endParaRPr lang="ru-RU" altLang="ru-RU" sz="24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ADF42C57-A99E-9794-B286-FA593CC370E0}"/>
              </a:ext>
            </a:extLst>
          </p:cNvPr>
          <p:cNvSpPr/>
          <p:nvPr/>
        </p:nvSpPr>
        <p:spPr>
          <a:xfrm>
            <a:off x="334963" y="2037119"/>
            <a:ext cx="5049837" cy="4271605"/>
          </a:xfrm>
          <a:prstGeom prst="roundRect">
            <a:avLst>
              <a:gd name="adj" fmla="val 629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E14F8D8-464D-289C-AB96-30296072A44E}"/>
              </a:ext>
            </a:extLst>
          </p:cNvPr>
          <p:cNvSpPr txBox="1"/>
          <p:nvPr/>
        </p:nvSpPr>
        <p:spPr>
          <a:xfrm>
            <a:off x="403565" y="1282337"/>
            <a:ext cx="10617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Математика –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это не про сложные задания, а про понятный путь к ним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41848B6-8618-0264-C566-8DD44ED7D462}"/>
              </a:ext>
            </a:extLst>
          </p:cNvPr>
          <p:cNvSpPr txBox="1"/>
          <p:nvPr/>
        </p:nvSpPr>
        <p:spPr>
          <a:xfrm>
            <a:off x="508812" y="2322288"/>
            <a:ext cx="438943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Понять задачу 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Разобраться , что известно и что нужно найти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Найти способ</a:t>
            </a:r>
          </a:p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Учиться  самостоятельно находить решение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Решить задачу нового типа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Применять способ к задачам нового типа и действовать , когда решение не очевидно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7EEC8C2-49F6-0D1A-9CE3-E734BDF651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13" y="2159409"/>
            <a:ext cx="2649155" cy="2649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31B9A0A-FB4E-6A5D-3063-2F3A35108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952" y="2083375"/>
            <a:ext cx="2691249" cy="26912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9EDED45-D15A-61C1-F7BC-06FEE6EE9F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14" y="2088511"/>
            <a:ext cx="2649155" cy="26491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490F36E-1334-84A8-1B82-F345429C09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746" y="1998676"/>
            <a:ext cx="2860647" cy="28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4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7363DE1-49C2-042C-447D-B93BEE58A9E6}"/>
              </a:ext>
            </a:extLst>
          </p:cNvPr>
          <p:cNvSpPr/>
          <p:nvPr/>
        </p:nvSpPr>
        <p:spPr>
          <a:xfrm>
            <a:off x="190615" y="762957"/>
            <a:ext cx="8613664" cy="129157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5FEE28B-1729-E889-3EB3-647BFC49FD4D}"/>
              </a:ext>
            </a:extLst>
          </p:cNvPr>
          <p:cNvSpPr txBox="1"/>
          <p:nvPr/>
        </p:nvSpPr>
        <p:spPr>
          <a:xfrm>
            <a:off x="190615" y="830960"/>
            <a:ext cx="7962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/>
              <a:t>Дополнительные пособия нужны не ради дополнительных занятий.</a:t>
            </a:r>
          </a:p>
          <a:p>
            <a:pPr algn="l"/>
            <a:r>
              <a:rPr lang="ru-RU" b="1" dirty="0"/>
              <a:t>Они помогают ребёнку понять, применить и полюбить то, чему он учится в школе</a:t>
            </a:r>
          </a:p>
        </p:txBody>
      </p:sp>
      <p:sp>
        <p:nvSpPr>
          <p:cNvPr id="19" name="Прямоугольник: скругленные углы 18"/>
          <p:cNvSpPr/>
          <p:nvPr/>
        </p:nvSpPr>
        <p:spPr bwMode="auto">
          <a:xfrm rot="2713071">
            <a:off x="6211586" y="1646237"/>
            <a:ext cx="5576032" cy="5576032"/>
          </a:xfrm>
          <a:prstGeom prst="roundRect">
            <a:avLst>
              <a:gd name="adj" fmla="val 10514"/>
            </a:avLst>
          </a:prstGeom>
          <a:solidFill>
            <a:schemeClr val="bg2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 bwMode="auto">
          <a:xfrm rot="2840069">
            <a:off x="395998" y="2439129"/>
            <a:ext cx="1564006" cy="1639367"/>
          </a:xfrm>
          <a:prstGeom prst="roundRect">
            <a:avLst>
              <a:gd name="adj" fmla="val 23422"/>
            </a:avLst>
          </a:prstGeom>
          <a:gradFill>
            <a:gsLst>
              <a:gs pos="100000">
                <a:schemeClr val="accent1"/>
              </a:gs>
              <a:gs pos="1000">
                <a:schemeClr val="bg2"/>
              </a:gs>
              <a:gs pos="34000">
                <a:schemeClr val="accent2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600">
              <a:solidFill>
                <a:srgbClr val="1C1C1C"/>
              </a:solidFill>
            </a:endParaRPr>
          </a:p>
        </p:txBody>
      </p:sp>
      <p:sp>
        <p:nvSpPr>
          <p:cNvPr id="3" name="Прямоугольник: скругленные углы 2"/>
          <p:cNvSpPr/>
          <p:nvPr/>
        </p:nvSpPr>
        <p:spPr bwMode="auto">
          <a:xfrm rot="2713071">
            <a:off x="4538270" y="2597711"/>
            <a:ext cx="1477301" cy="1487144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1000">
                <a:schemeClr val="bg2"/>
              </a:gs>
              <a:gs pos="34000">
                <a:schemeClr val="accent2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600" dirty="0">
              <a:solidFill>
                <a:srgbClr val="1C1C1C"/>
              </a:solidFill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 bwMode="auto">
          <a:xfrm rot="2713071">
            <a:off x="2506263" y="2557028"/>
            <a:ext cx="1509516" cy="1536311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1000">
                <a:schemeClr val="bg2"/>
              </a:gs>
              <a:gs pos="34000">
                <a:schemeClr val="accent2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600" dirty="0">
              <a:solidFill>
                <a:srgbClr val="1C1C1C"/>
              </a:solidFill>
            </a:endParaRPr>
          </a:p>
        </p:txBody>
      </p:sp>
      <p:sp>
        <p:nvSpPr>
          <p:cNvPr id="6" name="TextBox 19"/>
          <p:cNvSpPr txBox="1"/>
          <p:nvPr/>
        </p:nvSpPr>
        <p:spPr bwMode="auto">
          <a:xfrm>
            <a:off x="355706" y="253460"/>
            <a:ext cx="7036949" cy="3077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buNone/>
              <a:defRPr sz="2000" b="1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>
                <a:solidFill>
                  <a:srgbClr val="1C1C1C"/>
                </a:solidFill>
              </a:rPr>
              <a:t>Состав системы</a:t>
            </a:r>
          </a:p>
        </p:txBody>
      </p:sp>
      <p:sp>
        <p:nvSpPr>
          <p:cNvPr id="13" name="TextBox 13"/>
          <p:cNvSpPr txBox="1"/>
          <p:nvPr/>
        </p:nvSpPr>
        <p:spPr bwMode="auto">
          <a:xfrm>
            <a:off x="569638" y="2563932"/>
            <a:ext cx="1545675" cy="122586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schemeClr val="bg1"/>
                </a:solidFill>
              </a:rPr>
              <a:t>4 </a:t>
            </a:r>
            <a:r>
              <a:rPr lang="ru-RU" sz="1600" b="1" dirty="0">
                <a:solidFill>
                  <a:schemeClr val="bg1"/>
                </a:solidFill>
              </a:rPr>
              <a:t>класса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endParaRPr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200" b="1" dirty="0">
                <a:solidFill>
                  <a:schemeClr val="bg1"/>
                </a:solidFill>
              </a:rPr>
              <a:t>4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предмета</a:t>
            </a:r>
            <a:endParaRPr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200" b="1" dirty="0">
                <a:solidFill>
                  <a:schemeClr val="bg1"/>
                </a:solidFill>
              </a:rPr>
              <a:t>4 </a:t>
            </a:r>
            <a:r>
              <a:rPr lang="ru-RU" sz="1600" b="1" dirty="0">
                <a:solidFill>
                  <a:schemeClr val="bg1"/>
                </a:solidFill>
              </a:rPr>
              <a:t>части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08946" y="3055105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</a:rPr>
              <a:t>Учебные </a:t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пособия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521446" y="3045898"/>
            <a:ext cx="1401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</a:rPr>
              <a:t>Цифровое </a:t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дополнение</a:t>
            </a: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4FA1A6B-6BA6-429E-B141-01F20825D3EF}" type="slidenum">
              <a:rPr lang="ru-RU" smtClean="0">
                <a:solidFill>
                  <a:srgbClr val="1C1C1C"/>
                </a:solidFill>
              </a:rPr>
              <a:t>12</a:t>
            </a:fld>
            <a:endParaRPr lang="ru-RU">
              <a:solidFill>
                <a:srgbClr val="1C1C1C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2CDC342-85E3-501C-6D95-EFBEDF453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390" y="491431"/>
            <a:ext cx="955832" cy="93642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0347BD0-5D5B-4EC6-3B46-62741C0AE5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752" y="1345113"/>
            <a:ext cx="2691249" cy="273248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FE19FB2D-F988-B685-2E8B-9F87290D6D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750" y="3681854"/>
            <a:ext cx="2743200" cy="27432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5A52B12-1DF1-41A0-7656-3F2761FCF9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37" y="1471220"/>
            <a:ext cx="2649155" cy="264915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DB217EAA-46EE-7F2C-D871-C9CFBE9BC2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459" y="3564885"/>
            <a:ext cx="2691249" cy="269124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5DDA8082-C192-1EC0-838A-250F403D10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659" y="3623370"/>
            <a:ext cx="2743199" cy="274319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24821BED-3C61-EBA0-75AC-F8BF62CD2B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814" y="1759187"/>
            <a:ext cx="2520000" cy="2520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EA7C625-DBB4-D401-1648-C6A738ABD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6549" y="4636361"/>
            <a:ext cx="1270716" cy="12707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D5009D-73C4-249D-70BA-845E4F8FD76F}"/>
              </a:ext>
            </a:extLst>
          </p:cNvPr>
          <p:cNvSpPr txBox="1"/>
          <p:nvPr/>
        </p:nvSpPr>
        <p:spPr>
          <a:xfrm>
            <a:off x="143547" y="4992203"/>
            <a:ext cx="1865028" cy="457351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 lnSpcReduction="20000"/>
          </a:bodyPr>
          <a:lstStyle/>
          <a:p>
            <a:pPr algn="l"/>
            <a:r>
              <a:rPr lang="ru-RU" dirty="0">
                <a:solidFill>
                  <a:srgbClr val="1C1C1C"/>
                </a:solidFill>
              </a:rPr>
              <a:t>Узнать подробнее о системе</a:t>
            </a:r>
            <a:endParaRPr lang="ru-RU" sz="18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8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C16A43-EB19-F649-2D5D-F46C2B75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23" y="572630"/>
            <a:ext cx="5761037" cy="521361"/>
          </a:xfrm>
        </p:spPr>
        <p:txBody>
          <a:bodyPr/>
          <a:lstStyle/>
          <a:p>
            <a:r>
              <a:rPr lang="ru-RU" sz="4400" dirty="0"/>
              <a:t>Контакты</a:t>
            </a:r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xmlns="" id="{65EE9F27-E06A-4CBC-F1A8-013E0A37E8C0}"/>
              </a:ext>
            </a:extLst>
          </p:cNvPr>
          <p:cNvSpPr txBox="1"/>
          <p:nvPr/>
        </p:nvSpPr>
        <p:spPr>
          <a:xfrm>
            <a:off x="1755202" y="4900605"/>
            <a:ext cx="3580191" cy="606808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>
            <a:defPPr>
              <a:defRPr lang="ru-RU"/>
            </a:defPPr>
            <a:lvl1pPr>
              <a:defRPr sz="2800" b="0" spc="15">
                <a:latin typeface="Agipo_qiwi"/>
                <a:cs typeface="Agipo_qiwi"/>
              </a:defRPr>
            </a:lvl1pPr>
          </a:lstStyle>
          <a:p>
            <a:pPr algn="ctr"/>
            <a:r>
              <a:rPr lang="en-US" sz="1940" dirty="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prosv.ru</a:t>
            </a:r>
          </a:p>
          <a:p>
            <a:pPr algn="ctr"/>
            <a:r>
              <a:rPr lang="en-US" sz="1940" dirty="0">
                <a:solidFill>
                  <a:schemeClr val="bg1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prosv@prosv.ru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253529A-AFFD-606D-32B4-3246823103E9}"/>
              </a:ext>
            </a:extLst>
          </p:cNvPr>
          <p:cNvSpPr/>
          <p:nvPr/>
        </p:nvSpPr>
        <p:spPr bwMode="auto">
          <a:xfrm>
            <a:off x="6096000" y="4900605"/>
            <a:ext cx="3819525" cy="606808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94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 в мессенджере «Макс» </a:t>
            </a:r>
            <a:br>
              <a:rPr lang="ru-RU" sz="194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4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«Просвещение. Родители» </a:t>
            </a:r>
          </a:p>
        </p:txBody>
      </p:sp>
      <p:sp>
        <p:nvSpPr>
          <p:cNvPr id="4" name="Номер слайда 1">
            <a:extLst>
              <a:ext uri="{FF2B5EF4-FFF2-40B4-BE49-F238E27FC236}">
                <a16:creationId xmlns:a16="http://schemas.microsoft.com/office/drawing/2014/main" xmlns="" id="{A637C461-998A-2C43-3960-B05BD9090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649942"/>
            <a:ext cx="2743200" cy="130645"/>
          </a:xfrm>
        </p:spPr>
        <p:txBody>
          <a:bodyPr/>
          <a:lstStyle/>
          <a:p>
            <a:fld id="{C2274DEA-1EB4-1149-8438-EF0D092C6047}" type="slidenum">
              <a:rPr lang="ru-RU" smtClean="0">
                <a:latin typeface="+mn-lt"/>
              </a:rPr>
              <a:pPr/>
              <a:t>13</a:t>
            </a:fld>
            <a:endParaRPr lang="ru-RU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370" y="1975840"/>
            <a:ext cx="2812100" cy="2749609"/>
          </a:xfrm>
          <a:prstGeom prst="roundRect">
            <a:avLst>
              <a:gd name="adj" fmla="val 6785"/>
            </a:avLst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E6349CB-F97E-9ED8-E754-0DD34E0D8DD7}"/>
              </a:ext>
            </a:extLst>
          </p:cNvPr>
          <p:cNvGrpSpPr/>
          <p:nvPr/>
        </p:nvGrpSpPr>
        <p:grpSpPr>
          <a:xfrm>
            <a:off x="6449200" y="1957395"/>
            <a:ext cx="2812100" cy="2749609"/>
            <a:chOff x="6449200" y="1957395"/>
            <a:chExt cx="2812100" cy="2749609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7130CEA9-702C-6504-5F97-9DAC26CCB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9200" y="1957395"/>
              <a:ext cx="2812100" cy="2749609"/>
            </a:xfrm>
            <a:prstGeom prst="roundRect">
              <a:avLst>
                <a:gd name="adj" fmla="val 6785"/>
              </a:avLst>
            </a:prstGeom>
          </p:spPr>
        </p:pic>
        <p:pic>
          <p:nvPicPr>
            <p:cNvPr id="6" name="Рисунок 10">
              <a:extLst>
                <a:ext uri="{FF2B5EF4-FFF2-40B4-BE49-F238E27FC236}">
                  <a16:creationId xmlns:a16="http://schemas.microsoft.com/office/drawing/2014/main" xmlns="" id="{CBF89EDB-E144-7AB1-8F2B-0FDBD16BB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334" t="9779" r="10000" b="10444"/>
            <a:stretch/>
          </p:blipFill>
          <p:spPr bwMode="auto">
            <a:xfrm>
              <a:off x="6708046" y="2194937"/>
              <a:ext cx="2294775" cy="2269487"/>
            </a:xfrm>
            <a:prstGeom prst="roundRect">
              <a:avLst>
                <a:gd name="adj" fmla="val 6785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3352746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2">
            <a:extLst>
              <a:ext uri="{FF2B5EF4-FFF2-40B4-BE49-F238E27FC236}">
                <a16:creationId xmlns:a16="http://schemas.microsoft.com/office/drawing/2014/main" xmlns="" id="{118E9A6B-E461-3834-E3F0-F35103B79184}"/>
              </a:ext>
            </a:extLst>
          </p:cNvPr>
          <p:cNvSpPr>
            <a:spLocks noChangeAspect="1"/>
          </p:cNvSpPr>
          <p:nvPr/>
        </p:nvSpPr>
        <p:spPr>
          <a:xfrm flipH="1">
            <a:off x="6095998" y="1660449"/>
            <a:ext cx="4802321" cy="2187409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>
            <a:spLocks noChangeAspect="1"/>
          </p:cNvSpPr>
          <p:nvPr/>
        </p:nvSpPr>
        <p:spPr>
          <a:xfrm>
            <a:off x="1669252" y="1804357"/>
            <a:ext cx="3300969" cy="1705194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D35DE03-42E0-0492-D0E2-E0C0BF71F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652"/>
          <a:stretch/>
        </p:blipFill>
        <p:spPr bwMode="auto">
          <a:xfrm>
            <a:off x="-770841" y="3954846"/>
            <a:ext cx="3594122" cy="28221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8F23D2-A3A4-EA4A-66C4-491EDB2BD0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922"/>
          <a:stretch/>
        </p:blipFill>
        <p:spPr bwMode="auto">
          <a:xfrm flipH="1">
            <a:off x="9397288" y="4139289"/>
            <a:ext cx="3670420" cy="26470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3EAE2E-F6FC-6602-A4FD-1D86231773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45CDFB9-5A38-3A12-2942-E7535218E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316588"/>
            <a:ext cx="8978147" cy="77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latin typeface="+mj-lt"/>
                <a:cs typeface="Arial" panose="020B0604020202020204" pitchFamily="34" charset="0"/>
              </a:rPr>
              <a:t>Превращаем «Надо позаниматься» в «Давай попробуем»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E73B25-1E43-8081-E3B6-63787B146C74}"/>
              </a:ext>
            </a:extLst>
          </p:cNvPr>
          <p:cNvSpPr txBox="1"/>
          <p:nvPr/>
        </p:nvSpPr>
        <p:spPr>
          <a:xfrm>
            <a:off x="6260775" y="1844782"/>
            <a:ext cx="41069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</a:rPr>
              <a:t>В пособиях много логических и нестандартных заданий — ребёнок анализирует, ищет решения и учится применять знания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23EC61-F616-B98A-CAB8-FEA5470D9961}"/>
              </a:ext>
            </a:extLst>
          </p:cNvPr>
          <p:cNvSpPr txBox="1"/>
          <p:nvPr/>
        </p:nvSpPr>
        <p:spPr>
          <a:xfrm>
            <a:off x="2154496" y="2120488"/>
            <a:ext cx="284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</a:rPr>
              <a:t> </a:t>
            </a:r>
            <a:r>
              <a:rPr lang="ru-RU" altLang="ru-RU" b="1" dirty="0"/>
              <a:t>хочу чтобы ребенок научился думать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A7D4DE8-1805-B153-46B0-B077D5AAD315}"/>
              </a:ext>
            </a:extLst>
          </p:cNvPr>
          <p:cNvSpPr txBox="1"/>
          <p:nvPr/>
        </p:nvSpPr>
        <p:spPr>
          <a:xfrm>
            <a:off x="250785" y="952259"/>
            <a:ext cx="83840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effectLst/>
              </a:rPr>
              <a:t>Не больше задани</a:t>
            </a:r>
            <a:r>
              <a:rPr lang="ru-RU" sz="2000" b="1" dirty="0"/>
              <a:t>й, а </a:t>
            </a:r>
            <a:r>
              <a:rPr lang="ru-RU" sz="2000" b="1" i="0" dirty="0">
                <a:effectLst/>
              </a:rPr>
              <a:t>больше возможностей для ребёнка</a:t>
            </a:r>
            <a:endParaRPr lang="ru-RU" sz="2000" b="1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5FD596A-9EEB-1B81-327E-D06DC9DB8F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29920" y="838112"/>
            <a:ext cx="745072" cy="7405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D35F07E-605B-E252-A8E0-29A1A26120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9888" y="4429817"/>
            <a:ext cx="4629783" cy="1535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008B9EA-DD34-3653-AAA4-DACC6838D1D2}"/>
              </a:ext>
            </a:extLst>
          </p:cNvPr>
          <p:cNvSpPr txBox="1"/>
          <p:nvPr/>
        </p:nvSpPr>
        <p:spPr>
          <a:xfrm>
            <a:off x="5934208" y="6210590"/>
            <a:ext cx="3062515" cy="219537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 lnSpcReduction="20000"/>
          </a:bodyPr>
          <a:lstStyle/>
          <a:p>
            <a:pPr algn="l"/>
            <a:r>
              <a:rPr lang="ru-RU" dirty="0"/>
              <a:t>Математика 1 класс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862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2">
            <a:extLst>
              <a:ext uri="{FF2B5EF4-FFF2-40B4-BE49-F238E27FC236}">
                <a16:creationId xmlns:a16="http://schemas.microsoft.com/office/drawing/2014/main" xmlns="" id="{AD7B34CD-8FF9-0B87-82B0-D30765448593}"/>
              </a:ext>
            </a:extLst>
          </p:cNvPr>
          <p:cNvSpPr>
            <a:spLocks noChangeAspect="1"/>
          </p:cNvSpPr>
          <p:nvPr/>
        </p:nvSpPr>
        <p:spPr>
          <a:xfrm flipH="1">
            <a:off x="6327106" y="1152090"/>
            <a:ext cx="4802321" cy="2457076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>
            <a:spLocks noChangeAspect="1"/>
          </p:cNvSpPr>
          <p:nvPr/>
        </p:nvSpPr>
        <p:spPr>
          <a:xfrm>
            <a:off x="1138519" y="2505126"/>
            <a:ext cx="3080682" cy="1705194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D35DE03-42E0-0492-D0E2-E0C0BF71F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652"/>
          <a:stretch/>
        </p:blipFill>
        <p:spPr bwMode="auto">
          <a:xfrm>
            <a:off x="-614024" y="4146857"/>
            <a:ext cx="3300968" cy="259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8F23D2-A3A4-EA4A-66C4-491EDB2BD0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922"/>
          <a:stretch/>
        </p:blipFill>
        <p:spPr bwMode="auto">
          <a:xfrm flipH="1">
            <a:off x="9173937" y="4146857"/>
            <a:ext cx="3594123" cy="259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45CDFB9-5A38-3A12-2942-E7535218E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56" y="469816"/>
            <a:ext cx="9317037" cy="77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latin typeface="+mj-lt"/>
                <a:cs typeface="Arial" panose="020B0604020202020204" pitchFamily="34" charset="0"/>
              </a:rPr>
              <a:t>Превращаем «Надо позаниматься» в «Давай попробуем»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E73B25-1E43-8081-E3B6-63787B146C74}"/>
              </a:ext>
            </a:extLst>
          </p:cNvPr>
          <p:cNvSpPr txBox="1"/>
          <p:nvPr/>
        </p:nvSpPr>
        <p:spPr>
          <a:xfrm>
            <a:off x="6404561" y="1297611"/>
            <a:ext cx="434997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700" b="0" i="0" dirty="0">
                <a:solidFill>
                  <a:srgbClr val="0F1115"/>
                </a:solidFill>
                <a:effectLst/>
              </a:rPr>
              <a:t>В пособиях — разноуровневые материалы: каждый получает задание по силам. А игровые элементы и задания в понятном ребёнку контексте помогают удерживать внимание, а не заставлять «через не хочу»</a:t>
            </a:r>
            <a:r>
              <a:rPr kumimoji="0" lang="ru-RU" altLang="ru-RU" sz="1700" b="0" i="0" u="none" strike="noStrike" cap="none" normalizeH="0" baseline="0" dirty="0">
                <a:ln>
                  <a:noFill/>
                </a:ln>
                <a:effectLst/>
              </a:rPr>
              <a:t>.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23EC61-F616-B98A-CAB8-FEA5470D9961}"/>
              </a:ext>
            </a:extLst>
          </p:cNvPr>
          <p:cNvSpPr txBox="1"/>
          <p:nvPr/>
        </p:nvSpPr>
        <p:spPr>
          <a:xfrm>
            <a:off x="1504711" y="2713517"/>
            <a:ext cx="2844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lang="ru-RU" altLang="ru-RU" b="1" dirty="0"/>
              <a:t>Мой ребенок может больше, ему быстро становится скучно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/>
              <a:t>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47CBD5E-D760-4800-5A20-08CF496A3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Google Shape;177;p25">
            <a:extLst>
              <a:ext uri="{FF2B5EF4-FFF2-40B4-BE49-F238E27FC236}">
                <a16:creationId xmlns:a16="http://schemas.microsoft.com/office/drawing/2014/main" xmlns="" id="{31791FFA-08E3-99E2-739B-684F72D4A18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63455" y="3440292"/>
            <a:ext cx="2992285" cy="259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B78FD7F-0549-C7BC-62C3-E17ABB8BD539}"/>
              </a:ext>
            </a:extLst>
          </p:cNvPr>
          <p:cNvSpPr txBox="1"/>
          <p:nvPr/>
        </p:nvSpPr>
        <p:spPr>
          <a:xfrm>
            <a:off x="5665751" y="6198956"/>
            <a:ext cx="3062515" cy="219537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70000" lnSpcReduction="20000"/>
          </a:bodyPr>
          <a:lstStyle/>
          <a:p>
            <a:pPr algn="l"/>
            <a:r>
              <a:rPr lang="ru-RU" dirty="0"/>
              <a:t>Пример задания. Математика 3 класс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2997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8241C3EB-E1AA-F096-BEB1-4EE8AEEA6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892" y="3682123"/>
            <a:ext cx="1665334" cy="2256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Скругленная прямоугольная выноска 2">
            <a:extLst>
              <a:ext uri="{FF2B5EF4-FFF2-40B4-BE49-F238E27FC236}">
                <a16:creationId xmlns:a16="http://schemas.microsoft.com/office/drawing/2014/main" xmlns="" id="{AD7B34CD-8FF9-0B87-82B0-D30765448593}"/>
              </a:ext>
            </a:extLst>
          </p:cNvPr>
          <p:cNvSpPr>
            <a:spLocks noChangeAspect="1"/>
          </p:cNvSpPr>
          <p:nvPr/>
        </p:nvSpPr>
        <p:spPr>
          <a:xfrm flipH="1">
            <a:off x="6419275" y="1704866"/>
            <a:ext cx="4802321" cy="2187409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D35DE03-42E0-0492-D0E2-E0C0BF71F3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652"/>
          <a:stretch/>
        </p:blipFill>
        <p:spPr bwMode="auto">
          <a:xfrm>
            <a:off x="-746231" y="4266000"/>
            <a:ext cx="3300968" cy="259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8F23D2-A3A4-EA4A-66C4-491EDB2BD0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922"/>
          <a:stretch/>
        </p:blipFill>
        <p:spPr bwMode="auto">
          <a:xfrm flipH="1">
            <a:off x="9327657" y="4001528"/>
            <a:ext cx="3594123" cy="259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45CDFB9-5A38-3A12-2942-E7535218E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56" y="469816"/>
            <a:ext cx="9317037" cy="77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Превращаем «Надо позаниматься» в «Давай попробуем»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E73B25-1E43-8081-E3B6-63787B146C74}"/>
              </a:ext>
            </a:extLst>
          </p:cNvPr>
          <p:cNvSpPr txBox="1"/>
          <p:nvPr/>
        </p:nvSpPr>
        <p:spPr>
          <a:xfrm>
            <a:off x="6650492" y="1765280"/>
            <a:ext cx="41069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В пособиях есть задания на связь предметного знания с жизнью.</a:t>
            </a:r>
            <a:r>
              <a:rPr lang="ru-RU" altLang="ru-RU" dirty="0"/>
              <a:t> </a:t>
            </a:r>
            <a:r>
              <a:rPr lang="ru-RU" dirty="0"/>
              <a:t>Не просто запоминать факты, а понимать, как устроен мир и как всё в нём связано</a:t>
            </a:r>
            <a:r>
              <a:rPr lang="ru-RU" altLang="ru-RU" dirty="0"/>
              <a:t>    </a:t>
            </a:r>
          </a:p>
        </p:txBody>
      </p:sp>
      <p:sp>
        <p:nvSpPr>
          <p:cNvPr id="6" name="Скругленная прямоугольная выноска 2">
            <a:extLst>
              <a:ext uri="{FF2B5EF4-FFF2-40B4-BE49-F238E27FC236}">
                <a16:creationId xmlns:a16="http://schemas.microsoft.com/office/drawing/2014/main" xmlns="" id="{FC2106BA-5E6F-5A4A-3954-8FCC70264A88}"/>
              </a:ext>
            </a:extLst>
          </p:cNvPr>
          <p:cNvSpPr>
            <a:spLocks noChangeAspect="1"/>
          </p:cNvSpPr>
          <p:nvPr/>
        </p:nvSpPr>
        <p:spPr>
          <a:xfrm>
            <a:off x="1696148" y="1494064"/>
            <a:ext cx="3268238" cy="1688286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AD35A6-38A1-25C9-C053-9084A0C499A0}"/>
              </a:ext>
            </a:extLst>
          </p:cNvPr>
          <p:cNvSpPr txBox="1"/>
          <p:nvPr/>
        </p:nvSpPr>
        <p:spPr>
          <a:xfrm>
            <a:off x="1994612" y="1756857"/>
            <a:ext cx="2844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Часами сидим за уроками, а толку мало</a:t>
            </a:r>
            <a:endParaRPr lang="ru-RU" altLang="ru-RU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/>
              <a:t>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47CBD5E-D760-4800-5A20-08CF496A39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5" name="Рисунок 15">
            <a:extLst>
              <a:ext uri="{FF2B5EF4-FFF2-40B4-BE49-F238E27FC236}">
                <a16:creationId xmlns:a16="http://schemas.microsoft.com/office/drawing/2014/main" xmlns="" id="{9780692F-07A7-C25E-864D-ADE8A2B66F2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8588"/>
          <a:stretch/>
        </p:blipFill>
        <p:spPr bwMode="auto">
          <a:xfrm>
            <a:off x="6284226" y="3701554"/>
            <a:ext cx="2154465" cy="205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85238B5-ED53-1B8F-23C2-9C5FB3C03334}"/>
              </a:ext>
            </a:extLst>
          </p:cNvPr>
          <p:cNvSpPr txBox="1"/>
          <p:nvPr/>
        </p:nvSpPr>
        <p:spPr>
          <a:xfrm>
            <a:off x="4839413" y="6090603"/>
            <a:ext cx="1256587" cy="219537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 lnSpcReduction="20000"/>
          </a:bodyPr>
          <a:lstStyle/>
          <a:p>
            <a:pPr algn="l"/>
            <a:r>
              <a:rPr lang="ru-RU" dirty="0"/>
              <a:t>Математика</a:t>
            </a:r>
            <a:endParaRPr lang="ru-RU" sz="1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C091F8E-1FB7-A7D2-E277-99B004F48ED5}"/>
              </a:ext>
            </a:extLst>
          </p:cNvPr>
          <p:cNvSpPr txBox="1"/>
          <p:nvPr/>
        </p:nvSpPr>
        <p:spPr>
          <a:xfrm>
            <a:off x="6695284" y="5938266"/>
            <a:ext cx="1256587" cy="219537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85000" lnSpcReduction="10000"/>
          </a:bodyPr>
          <a:lstStyle/>
          <a:p>
            <a:pPr algn="l"/>
            <a:r>
              <a:rPr lang="ru-RU" dirty="0"/>
              <a:t>Русский язык</a:t>
            </a:r>
            <a:endParaRPr lang="ru-RU" sz="1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A9A1E54-AE40-81B2-75FD-07290D7C68FA}"/>
              </a:ext>
            </a:extLst>
          </p:cNvPr>
          <p:cNvSpPr txBox="1"/>
          <p:nvPr/>
        </p:nvSpPr>
        <p:spPr>
          <a:xfrm>
            <a:off x="8597907" y="5305042"/>
            <a:ext cx="1459500" cy="219537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70000" lnSpcReduction="20000"/>
          </a:bodyPr>
          <a:lstStyle/>
          <a:p>
            <a:pPr algn="l"/>
            <a:r>
              <a:rPr lang="ru-RU" dirty="0"/>
              <a:t>Окружающий мир</a:t>
            </a:r>
            <a:endParaRPr lang="ru-RU" sz="18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D91E631-3940-EEA1-6A6C-016871C12D0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541" t="28701" r="5295" b="6719"/>
          <a:stretch/>
        </p:blipFill>
        <p:spPr bwMode="auto">
          <a:xfrm>
            <a:off x="8500314" y="3690404"/>
            <a:ext cx="1557093" cy="1505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297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C27AA686-213E-91D2-8C86-2FC475EF0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145" y="3446202"/>
            <a:ext cx="3106008" cy="153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кругленная прямоугольная выноска 2">
            <a:extLst>
              <a:ext uri="{FF2B5EF4-FFF2-40B4-BE49-F238E27FC236}">
                <a16:creationId xmlns:a16="http://schemas.microsoft.com/office/drawing/2014/main" xmlns="" id="{4A5760B2-B81F-CE7A-6D4A-8EDBA709364B}"/>
              </a:ext>
            </a:extLst>
          </p:cNvPr>
          <p:cNvSpPr>
            <a:spLocks noChangeAspect="1"/>
          </p:cNvSpPr>
          <p:nvPr/>
        </p:nvSpPr>
        <p:spPr>
          <a:xfrm flipH="1">
            <a:off x="6610673" y="986522"/>
            <a:ext cx="5056886" cy="3208107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ая прямоугольная выноска 2">
            <a:extLst>
              <a:ext uri="{FF2B5EF4-FFF2-40B4-BE49-F238E27FC236}">
                <a16:creationId xmlns:a16="http://schemas.microsoft.com/office/drawing/2014/main" xmlns="" id="{848736DE-B46E-B30A-5164-FC170541AF46}"/>
              </a:ext>
            </a:extLst>
          </p:cNvPr>
          <p:cNvSpPr>
            <a:spLocks noChangeAspect="1"/>
          </p:cNvSpPr>
          <p:nvPr/>
        </p:nvSpPr>
        <p:spPr>
          <a:xfrm>
            <a:off x="3175274" y="1468737"/>
            <a:ext cx="3090415" cy="1705194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>
            <a:spLocks noChangeAspect="1"/>
          </p:cNvSpPr>
          <p:nvPr/>
        </p:nvSpPr>
        <p:spPr>
          <a:xfrm flipH="1">
            <a:off x="240196" y="1352954"/>
            <a:ext cx="2714489" cy="1705194"/>
          </a:xfrm>
          <a:custGeom>
            <a:avLst/>
            <a:gdLst>
              <a:gd name="connsiteX0" fmla="*/ 0 w 3817340"/>
              <a:gd name="connsiteY0" fmla="*/ 337817 h 2026861"/>
              <a:gd name="connsiteX1" fmla="*/ 337817 w 3817340"/>
              <a:gd name="connsiteY1" fmla="*/ 0 h 2026861"/>
              <a:gd name="connsiteX2" fmla="*/ 636223 w 3817340"/>
              <a:gd name="connsiteY2" fmla="*/ 0 h 2026861"/>
              <a:gd name="connsiteX3" fmla="*/ 636223 w 3817340"/>
              <a:gd name="connsiteY3" fmla="*/ 0 h 2026861"/>
              <a:gd name="connsiteX4" fmla="*/ 1590558 w 3817340"/>
              <a:gd name="connsiteY4" fmla="*/ 0 h 2026861"/>
              <a:gd name="connsiteX5" fmla="*/ 3479523 w 3817340"/>
              <a:gd name="connsiteY5" fmla="*/ 0 h 2026861"/>
              <a:gd name="connsiteX6" fmla="*/ 3817340 w 3817340"/>
              <a:gd name="connsiteY6" fmla="*/ 337817 h 2026861"/>
              <a:gd name="connsiteX7" fmla="*/ 3817340 w 3817340"/>
              <a:gd name="connsiteY7" fmla="*/ 1182336 h 2026861"/>
              <a:gd name="connsiteX8" fmla="*/ 3817340 w 3817340"/>
              <a:gd name="connsiteY8" fmla="*/ 1182336 h 2026861"/>
              <a:gd name="connsiteX9" fmla="*/ 3817340 w 3817340"/>
              <a:gd name="connsiteY9" fmla="*/ 1689051 h 2026861"/>
              <a:gd name="connsiteX10" fmla="*/ 3817340 w 3817340"/>
              <a:gd name="connsiteY10" fmla="*/ 1689044 h 2026861"/>
              <a:gd name="connsiteX11" fmla="*/ 3479523 w 3817340"/>
              <a:gd name="connsiteY11" fmla="*/ 2026861 h 2026861"/>
              <a:gd name="connsiteX12" fmla="*/ 1590558 w 3817340"/>
              <a:gd name="connsiteY12" fmla="*/ 2026861 h 2026861"/>
              <a:gd name="connsiteX13" fmla="*/ 908489 w 3817340"/>
              <a:gd name="connsiteY13" fmla="*/ 2414681 h 2026861"/>
              <a:gd name="connsiteX14" fmla="*/ 636223 w 3817340"/>
              <a:gd name="connsiteY14" fmla="*/ 2026861 h 2026861"/>
              <a:gd name="connsiteX15" fmla="*/ 337817 w 3817340"/>
              <a:gd name="connsiteY15" fmla="*/ 2026861 h 2026861"/>
              <a:gd name="connsiteX16" fmla="*/ 0 w 3817340"/>
              <a:gd name="connsiteY16" fmla="*/ 1689044 h 2026861"/>
              <a:gd name="connsiteX17" fmla="*/ 0 w 3817340"/>
              <a:gd name="connsiteY17" fmla="*/ 1689051 h 2026861"/>
              <a:gd name="connsiteX18" fmla="*/ 0 w 3817340"/>
              <a:gd name="connsiteY18" fmla="*/ 1182336 h 2026861"/>
              <a:gd name="connsiteX19" fmla="*/ 0 w 3817340"/>
              <a:gd name="connsiteY19" fmla="*/ 1182336 h 2026861"/>
              <a:gd name="connsiteX20" fmla="*/ 0 w 3817340"/>
              <a:gd name="connsiteY20" fmla="*/ 337817 h 202686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1590558 w 3817340"/>
              <a:gd name="connsiteY12" fmla="*/ 2026861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337817 w 3817340"/>
              <a:gd name="connsiteY15" fmla="*/ 2026861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9205 w 3817340"/>
              <a:gd name="connsiteY15" fmla="*/ 2017897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28250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0 w 3817340"/>
              <a:gd name="connsiteY0" fmla="*/ 337817 h 2414681"/>
              <a:gd name="connsiteX1" fmla="*/ 337817 w 3817340"/>
              <a:gd name="connsiteY1" fmla="*/ 0 h 2414681"/>
              <a:gd name="connsiteX2" fmla="*/ 636223 w 3817340"/>
              <a:gd name="connsiteY2" fmla="*/ 0 h 2414681"/>
              <a:gd name="connsiteX3" fmla="*/ 636223 w 3817340"/>
              <a:gd name="connsiteY3" fmla="*/ 0 h 2414681"/>
              <a:gd name="connsiteX4" fmla="*/ 1590558 w 3817340"/>
              <a:gd name="connsiteY4" fmla="*/ 0 h 2414681"/>
              <a:gd name="connsiteX5" fmla="*/ 3479523 w 3817340"/>
              <a:gd name="connsiteY5" fmla="*/ 0 h 2414681"/>
              <a:gd name="connsiteX6" fmla="*/ 3817340 w 3817340"/>
              <a:gd name="connsiteY6" fmla="*/ 337817 h 2414681"/>
              <a:gd name="connsiteX7" fmla="*/ 3817340 w 3817340"/>
              <a:gd name="connsiteY7" fmla="*/ 1182336 h 2414681"/>
              <a:gd name="connsiteX8" fmla="*/ 3817340 w 3817340"/>
              <a:gd name="connsiteY8" fmla="*/ 1182336 h 2414681"/>
              <a:gd name="connsiteX9" fmla="*/ 3817340 w 3817340"/>
              <a:gd name="connsiteY9" fmla="*/ 1689051 h 2414681"/>
              <a:gd name="connsiteX10" fmla="*/ 3817340 w 3817340"/>
              <a:gd name="connsiteY10" fmla="*/ 1689044 h 2414681"/>
              <a:gd name="connsiteX11" fmla="*/ 3479523 w 3817340"/>
              <a:gd name="connsiteY11" fmla="*/ 2026861 h 2414681"/>
              <a:gd name="connsiteX12" fmla="*/ 855452 w 3817340"/>
              <a:gd name="connsiteY12" fmla="*/ 1999967 h 2414681"/>
              <a:gd name="connsiteX13" fmla="*/ 908489 w 3817340"/>
              <a:gd name="connsiteY13" fmla="*/ 2414681 h 2414681"/>
              <a:gd name="connsiteX14" fmla="*/ 205917 w 3817340"/>
              <a:gd name="connsiteY14" fmla="*/ 1982037 h 2414681"/>
              <a:gd name="connsiteX15" fmla="*/ 230240 w 3817340"/>
              <a:gd name="connsiteY15" fmla="*/ 1999968 h 2414681"/>
              <a:gd name="connsiteX16" fmla="*/ 0 w 3817340"/>
              <a:gd name="connsiteY16" fmla="*/ 1689044 h 2414681"/>
              <a:gd name="connsiteX17" fmla="*/ 0 w 3817340"/>
              <a:gd name="connsiteY17" fmla="*/ 1689051 h 2414681"/>
              <a:gd name="connsiteX18" fmla="*/ 0 w 3817340"/>
              <a:gd name="connsiteY18" fmla="*/ 1182336 h 2414681"/>
              <a:gd name="connsiteX19" fmla="*/ 0 w 3817340"/>
              <a:gd name="connsiteY19" fmla="*/ 1182336 h 2414681"/>
              <a:gd name="connsiteX20" fmla="*/ 0 w 3817340"/>
              <a:gd name="connsiteY20" fmla="*/ 337817 h 2414681"/>
              <a:gd name="connsiteX0" fmla="*/ 176241 w 3993581"/>
              <a:gd name="connsiteY0" fmla="*/ 337817 h 2593975"/>
              <a:gd name="connsiteX1" fmla="*/ 514058 w 3993581"/>
              <a:gd name="connsiteY1" fmla="*/ 0 h 2593975"/>
              <a:gd name="connsiteX2" fmla="*/ 812464 w 3993581"/>
              <a:gd name="connsiteY2" fmla="*/ 0 h 2593975"/>
              <a:gd name="connsiteX3" fmla="*/ 812464 w 3993581"/>
              <a:gd name="connsiteY3" fmla="*/ 0 h 2593975"/>
              <a:gd name="connsiteX4" fmla="*/ 1766799 w 3993581"/>
              <a:gd name="connsiteY4" fmla="*/ 0 h 2593975"/>
              <a:gd name="connsiteX5" fmla="*/ 3655764 w 3993581"/>
              <a:gd name="connsiteY5" fmla="*/ 0 h 2593975"/>
              <a:gd name="connsiteX6" fmla="*/ 3993581 w 3993581"/>
              <a:gd name="connsiteY6" fmla="*/ 337817 h 2593975"/>
              <a:gd name="connsiteX7" fmla="*/ 3993581 w 3993581"/>
              <a:gd name="connsiteY7" fmla="*/ 1182336 h 2593975"/>
              <a:gd name="connsiteX8" fmla="*/ 3993581 w 3993581"/>
              <a:gd name="connsiteY8" fmla="*/ 1182336 h 2593975"/>
              <a:gd name="connsiteX9" fmla="*/ 3993581 w 3993581"/>
              <a:gd name="connsiteY9" fmla="*/ 1689051 h 2593975"/>
              <a:gd name="connsiteX10" fmla="*/ 3993581 w 3993581"/>
              <a:gd name="connsiteY10" fmla="*/ 1689044 h 2593975"/>
              <a:gd name="connsiteX11" fmla="*/ 3655764 w 3993581"/>
              <a:gd name="connsiteY11" fmla="*/ 2026861 h 2593975"/>
              <a:gd name="connsiteX12" fmla="*/ 1031693 w 3993581"/>
              <a:gd name="connsiteY12" fmla="*/ 1999967 h 2593975"/>
              <a:gd name="connsiteX13" fmla="*/ 0 w 3993581"/>
              <a:gd name="connsiteY13" fmla="*/ 2593975 h 2593975"/>
              <a:gd name="connsiteX14" fmla="*/ 382158 w 3993581"/>
              <a:gd name="connsiteY14" fmla="*/ 1982037 h 2593975"/>
              <a:gd name="connsiteX15" fmla="*/ 406481 w 3993581"/>
              <a:gd name="connsiteY15" fmla="*/ 1999968 h 2593975"/>
              <a:gd name="connsiteX16" fmla="*/ 176241 w 3993581"/>
              <a:gd name="connsiteY16" fmla="*/ 1689044 h 2593975"/>
              <a:gd name="connsiteX17" fmla="*/ 176241 w 3993581"/>
              <a:gd name="connsiteY17" fmla="*/ 1689051 h 2593975"/>
              <a:gd name="connsiteX18" fmla="*/ 176241 w 3993581"/>
              <a:gd name="connsiteY18" fmla="*/ 1182336 h 2593975"/>
              <a:gd name="connsiteX19" fmla="*/ 176241 w 3993581"/>
              <a:gd name="connsiteY19" fmla="*/ 1182336 h 2593975"/>
              <a:gd name="connsiteX20" fmla="*/ 176241 w 3993581"/>
              <a:gd name="connsiteY20" fmla="*/ 337817 h 259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3581" h="2593975">
                <a:moveTo>
                  <a:pt x="176241" y="337817"/>
                </a:moveTo>
                <a:cubicBezTo>
                  <a:pt x="176241" y="151246"/>
                  <a:pt x="327487" y="0"/>
                  <a:pt x="514058" y="0"/>
                </a:cubicBezTo>
                <a:lnTo>
                  <a:pt x="812464" y="0"/>
                </a:lnTo>
                <a:lnTo>
                  <a:pt x="812464" y="0"/>
                </a:lnTo>
                <a:lnTo>
                  <a:pt x="1766799" y="0"/>
                </a:lnTo>
                <a:lnTo>
                  <a:pt x="3655764" y="0"/>
                </a:lnTo>
                <a:cubicBezTo>
                  <a:pt x="3842335" y="0"/>
                  <a:pt x="3993581" y="151246"/>
                  <a:pt x="3993581" y="337817"/>
                </a:cubicBezTo>
                <a:lnTo>
                  <a:pt x="3993581" y="1182336"/>
                </a:lnTo>
                <a:lnTo>
                  <a:pt x="3993581" y="1182336"/>
                </a:lnTo>
                <a:lnTo>
                  <a:pt x="3993581" y="1689051"/>
                </a:lnTo>
                <a:lnTo>
                  <a:pt x="3993581" y="1689044"/>
                </a:lnTo>
                <a:cubicBezTo>
                  <a:pt x="3993581" y="1875615"/>
                  <a:pt x="3842335" y="2026861"/>
                  <a:pt x="3655764" y="2026861"/>
                </a:cubicBezTo>
                <a:lnTo>
                  <a:pt x="1031693" y="1999967"/>
                </a:lnTo>
                <a:lnTo>
                  <a:pt x="0" y="2593975"/>
                </a:lnTo>
                <a:lnTo>
                  <a:pt x="382158" y="1982037"/>
                </a:lnTo>
                <a:cubicBezTo>
                  <a:pt x="282689" y="1982037"/>
                  <a:pt x="505950" y="1999968"/>
                  <a:pt x="406481" y="1999968"/>
                </a:cubicBezTo>
                <a:cubicBezTo>
                  <a:pt x="219910" y="1999968"/>
                  <a:pt x="176241" y="1875615"/>
                  <a:pt x="176241" y="1689044"/>
                </a:cubicBezTo>
                <a:lnTo>
                  <a:pt x="176241" y="1689051"/>
                </a:lnTo>
                <a:lnTo>
                  <a:pt x="176241" y="1182336"/>
                </a:lnTo>
                <a:lnTo>
                  <a:pt x="176241" y="1182336"/>
                </a:lnTo>
                <a:lnTo>
                  <a:pt x="176241" y="3378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0135" tIns="218304" rIns="240135" bIns="218304" rtlCol="0" anchor="t"/>
          <a:lstStyle/>
          <a:p>
            <a:pPr defTabSz="554492"/>
            <a:endParaRPr lang="ru-RU" sz="1698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D35DE03-42E0-0492-D0E2-E0C0BF71F3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652"/>
          <a:stretch/>
        </p:blipFill>
        <p:spPr bwMode="auto">
          <a:xfrm>
            <a:off x="-696106" y="3891910"/>
            <a:ext cx="3544883" cy="27835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8F23D2-A3A4-EA4A-66C4-491EDB2BD0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922"/>
          <a:stretch/>
        </p:blipFill>
        <p:spPr bwMode="auto">
          <a:xfrm flipH="1">
            <a:off x="9192507" y="3993511"/>
            <a:ext cx="3859698" cy="27835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45CDFB9-5A38-3A12-2942-E7535218E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65" y="375743"/>
            <a:ext cx="8764320" cy="77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2031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Превращаем «Надо позаниматься» в «Давай попробуем»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E73B25-1E43-8081-E3B6-63787B146C74}"/>
              </a:ext>
            </a:extLst>
          </p:cNvPr>
          <p:cNvSpPr txBox="1"/>
          <p:nvPr/>
        </p:nvSpPr>
        <p:spPr>
          <a:xfrm>
            <a:off x="6753814" y="1064840"/>
            <a:ext cx="41069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В пособиях для ребенка материал дается с постепенным усложнением. Для объяснения нового используются  визуальные опоры (инфографика</a:t>
            </a:r>
            <a:r>
              <a:rPr lang="ru-RU" altLang="ru-RU" dirty="0"/>
              <a:t>, схемы, комиксы и др.). В цифровом дополнении видео и аудиоматериалы.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23EC61-F616-B98A-CAB8-FEA5470D9961}"/>
              </a:ext>
            </a:extLst>
          </p:cNvPr>
          <p:cNvSpPr txBox="1"/>
          <p:nvPr/>
        </p:nvSpPr>
        <p:spPr>
          <a:xfrm>
            <a:off x="292119" y="1433669"/>
            <a:ext cx="25566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Я хочу заниматься с ним дома, но не знаю, что предложить</a:t>
            </a:r>
            <a:r>
              <a:rPr lang="ru-RU" altLang="ru-RU" b="1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EDC1DD5-9E06-496B-B644-B05C9F17E60E}"/>
              </a:ext>
            </a:extLst>
          </p:cNvPr>
          <p:cNvSpPr txBox="1"/>
          <p:nvPr/>
        </p:nvSpPr>
        <p:spPr>
          <a:xfrm>
            <a:off x="3493931" y="1651050"/>
            <a:ext cx="2406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Я не педагог и не знаю, как объяснить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987447-272B-059D-E5A2-0B2847C9FC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81F85899-FA8D-3290-FFF6-067D6A6C78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4055099" y="3420612"/>
            <a:ext cx="3279015" cy="153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944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24E032-1A9A-F372-56CC-95AF37154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359" y="2260546"/>
            <a:ext cx="2724443" cy="27244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2F9CB8-8388-D039-C867-6606A8D4C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Окружающий мир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9AAB38-9CBA-2F21-7CB6-6AF1AA032D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537" y="2260546"/>
            <a:ext cx="2743199" cy="27431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97386A6-F359-3728-BCC8-6D60A42C5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34963" y="4818838"/>
            <a:ext cx="1543725" cy="16575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ED4127A-E521-E638-05A3-19759BE293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779" y="2298837"/>
            <a:ext cx="2686151" cy="26861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EBEDB12-1461-80B4-150F-6F4917DBCC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403" y="2279691"/>
            <a:ext cx="2686151" cy="26861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C7AD53E-1C5C-902B-DDC3-31FA45706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354" y="2324364"/>
            <a:ext cx="2641478" cy="26414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CF36EEE-A667-2BF8-47C3-1EE777DA1B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179" y="2364445"/>
            <a:ext cx="2535400" cy="2535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3B2C55F-F143-1A33-F8B3-8454B6FB6A9D}"/>
              </a:ext>
            </a:extLst>
          </p:cNvPr>
          <p:cNvSpPr txBox="1"/>
          <p:nvPr/>
        </p:nvSpPr>
        <p:spPr>
          <a:xfrm>
            <a:off x="6304290" y="1170021"/>
            <a:ext cx="49084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</a:rPr>
              <a:t>целостная картина → взаимосвязь→ наглядность → наблюдение → эксперимент → поиск ответа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830EBA1-293D-DE96-6FEB-8FE8676EA5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0549" y="5205647"/>
            <a:ext cx="1270716" cy="12707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1E34F90-F7D1-B740-1BF8-C11754CEDBC5}"/>
              </a:ext>
            </a:extLst>
          </p:cNvPr>
          <p:cNvSpPr txBox="1"/>
          <p:nvPr/>
        </p:nvSpPr>
        <p:spPr>
          <a:xfrm>
            <a:off x="1667547" y="5561489"/>
            <a:ext cx="1865028" cy="457351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 lnSpcReduction="20000"/>
          </a:bodyPr>
          <a:lstStyle/>
          <a:p>
            <a:pPr algn="l"/>
            <a:r>
              <a:rPr lang="ru-RU" dirty="0">
                <a:solidFill>
                  <a:srgbClr val="1C1C1C"/>
                </a:solidFill>
              </a:rPr>
              <a:t>Узнать подробнее о системе</a:t>
            </a:r>
            <a:endParaRPr lang="ru-RU" sz="18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4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01B84284-8474-A6FE-EB63-459CB7383676}"/>
              </a:ext>
            </a:extLst>
          </p:cNvPr>
          <p:cNvSpPr/>
          <p:nvPr/>
        </p:nvSpPr>
        <p:spPr>
          <a:xfrm>
            <a:off x="4635174" y="3902708"/>
            <a:ext cx="7511477" cy="2406017"/>
          </a:xfrm>
          <a:prstGeom prst="roundRect">
            <a:avLst/>
          </a:prstGeom>
          <a:solidFill>
            <a:srgbClr val="D5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A2374D4-E0E9-D8AE-386A-1F3022ACB9A6}"/>
              </a:ext>
            </a:extLst>
          </p:cNvPr>
          <p:cNvSpPr/>
          <p:nvPr/>
        </p:nvSpPr>
        <p:spPr>
          <a:xfrm>
            <a:off x="4784841" y="1884115"/>
            <a:ext cx="7418829" cy="1742187"/>
          </a:xfrm>
          <a:prstGeom prst="roundRect">
            <a:avLst/>
          </a:prstGeom>
          <a:solidFill>
            <a:srgbClr val="D5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49D91158-746F-D3F0-F586-A20457AC9592}"/>
              </a:ext>
            </a:extLst>
          </p:cNvPr>
          <p:cNvSpPr/>
          <p:nvPr/>
        </p:nvSpPr>
        <p:spPr>
          <a:xfrm>
            <a:off x="330803" y="3908069"/>
            <a:ext cx="4241197" cy="10156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9BD37245-25B1-33CA-C52C-3BE4D9721DD6}"/>
              </a:ext>
            </a:extLst>
          </p:cNvPr>
          <p:cNvSpPr/>
          <p:nvPr/>
        </p:nvSpPr>
        <p:spPr>
          <a:xfrm>
            <a:off x="292377" y="1934249"/>
            <a:ext cx="4241197" cy="83099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987447-272B-059D-E5A2-0B2847C9F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63624D-9F2D-B5D8-5F74-243DAB02EE36}"/>
              </a:ext>
            </a:extLst>
          </p:cNvPr>
          <p:cNvSpPr txBox="1"/>
          <p:nvPr/>
        </p:nvSpPr>
        <p:spPr>
          <a:xfrm>
            <a:off x="428625" y="450634"/>
            <a:ext cx="759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cs typeface="Arial" panose="020B0604020202020204" pitchFamily="34" charset="0"/>
              </a:rPr>
              <a:t>Превращаем изучение мира из запоминания в любопытство и исследование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14BAD5-2B7A-D22B-12C5-D2DC57F8A571}"/>
              </a:ext>
            </a:extLst>
          </p:cNvPr>
          <p:cNvSpPr txBox="1"/>
          <p:nvPr/>
        </p:nvSpPr>
        <p:spPr>
          <a:xfrm>
            <a:off x="292377" y="1956503"/>
            <a:ext cx="4342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</a:rPr>
              <a:t>Ребёнок учит много всего, но не понимает общей картины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1CA5830-AA51-D539-F678-D3044757D0FD}"/>
              </a:ext>
            </a:extLst>
          </p:cNvPr>
          <p:cNvSpPr txBox="1"/>
          <p:nvPr/>
        </p:nvSpPr>
        <p:spPr>
          <a:xfrm>
            <a:off x="5103813" y="2052804"/>
            <a:ext cx="65722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/>
              <a:t>В пособиях «Окружающий мир» природа</a:t>
            </a:r>
            <a:r>
              <a:rPr lang="ru-RU" b="0" i="0" dirty="0">
                <a:effectLst/>
              </a:rPr>
              <a:t> и общество рассматриваются как части единого мира, а изменения — через пространство, время, причины и следствия.</a:t>
            </a:r>
          </a:p>
          <a:p>
            <a:pPr algn="l"/>
            <a:r>
              <a:rPr lang="ru-RU" b="0" i="0" dirty="0">
                <a:effectLst/>
              </a:rPr>
              <a:t>Ребенок сможет видеть, как устроен мир и как всё в нём связано.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DAE2BDE-1B98-16FB-539F-111139CF918E}"/>
              </a:ext>
            </a:extLst>
          </p:cNvPr>
          <p:cNvSpPr txBox="1"/>
          <p:nvPr/>
        </p:nvSpPr>
        <p:spPr>
          <a:xfrm>
            <a:off x="428625" y="4000401"/>
            <a:ext cx="38512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0" i="0">
                <a:effectLst/>
              </a:defRPr>
            </a:lvl1pPr>
          </a:lstStyle>
          <a:p>
            <a:r>
              <a:rPr lang="ru-RU" dirty="0"/>
              <a:t>Я постоянно  приходится объяснять ребёнку материал дома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D70BB28-8A7B-A350-2716-4DB6509AA40E}"/>
              </a:ext>
            </a:extLst>
          </p:cNvPr>
          <p:cNvSpPr txBox="1"/>
          <p:nvPr/>
        </p:nvSpPr>
        <p:spPr>
          <a:xfrm>
            <a:off x="4784841" y="4090053"/>
            <a:ext cx="68912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r>
              <a:rPr lang="ru-RU" dirty="0"/>
              <a:t>Пособия «Окружающий мир» помогают понятно объяснять сложное — через образы, схемы и последовательные шаги. </a:t>
            </a:r>
          </a:p>
          <a:p>
            <a:r>
              <a:rPr lang="ru-RU" dirty="0"/>
              <a:t>В пособии используются инфографика и образы для запоминания — фактически сжатая наглядная опора для ребёнка. Последовательно выстроена логика: от картинки к карте, от календаря к ленте времени, от наблюдения к эксперименту, от важного к деталям.</a:t>
            </a:r>
          </a:p>
        </p:txBody>
      </p:sp>
    </p:spTree>
    <p:extLst>
      <p:ext uri="{BB962C8B-B14F-4D97-AF65-F5344CB8AC3E}">
        <p14:creationId xmlns:p14="http://schemas.microsoft.com/office/powerpoint/2010/main" val="189867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A2374D4-E0E9-D8AE-386A-1F3022ACB9A6}"/>
              </a:ext>
            </a:extLst>
          </p:cNvPr>
          <p:cNvSpPr/>
          <p:nvPr/>
        </p:nvSpPr>
        <p:spPr>
          <a:xfrm>
            <a:off x="4773171" y="2647330"/>
            <a:ext cx="7418829" cy="1636365"/>
          </a:xfrm>
          <a:prstGeom prst="roundRect">
            <a:avLst/>
          </a:prstGeom>
          <a:solidFill>
            <a:srgbClr val="D5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9BD37245-25B1-33CA-C52C-3BE4D9721DD6}"/>
              </a:ext>
            </a:extLst>
          </p:cNvPr>
          <p:cNvSpPr/>
          <p:nvPr/>
        </p:nvSpPr>
        <p:spPr>
          <a:xfrm>
            <a:off x="330802" y="2762884"/>
            <a:ext cx="4241197" cy="128498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32452" y="1884115"/>
            <a:ext cx="4494190" cy="457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algn="l"/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987447-272B-059D-E5A2-0B2847C9F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88" y="457148"/>
            <a:ext cx="660119" cy="646718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63624D-9F2D-B5D8-5F74-243DAB02EE36}"/>
              </a:ext>
            </a:extLst>
          </p:cNvPr>
          <p:cNvSpPr txBox="1"/>
          <p:nvPr/>
        </p:nvSpPr>
        <p:spPr>
          <a:xfrm>
            <a:off x="609600" y="523475"/>
            <a:ext cx="759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cs typeface="Arial" panose="020B0604020202020204" pitchFamily="34" charset="0"/>
              </a:rPr>
              <a:t>Превращаем окружающий мир в пространство открытий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14BAD5-2B7A-D22B-12C5-D2DC57F8A571}"/>
              </a:ext>
            </a:extLst>
          </p:cNvPr>
          <p:cNvSpPr txBox="1"/>
          <p:nvPr/>
        </p:nvSpPr>
        <p:spPr>
          <a:xfrm>
            <a:off x="330803" y="2811745"/>
            <a:ext cx="40760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Я хочу, чтобы ребенок  сам включался в выполнение  творческих и проектных заданий по окружающему миру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1CA5830-AA51-D539-F678-D3044757D0FD}"/>
              </a:ext>
            </a:extLst>
          </p:cNvPr>
          <p:cNvSpPr txBox="1"/>
          <p:nvPr/>
        </p:nvSpPr>
        <p:spPr>
          <a:xfrm>
            <a:off x="5103813" y="2713826"/>
            <a:ext cx="65722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пособиях «Окружающий мир» есть  задания, которые  вовлекают ребенка в наблюдение, поиск и исследование. Рубрики «Полезно» и «Занимательно» развивают любознательность, а материал уроков выстроен через наблюдения и эксперименты.</a:t>
            </a:r>
          </a:p>
        </p:txBody>
      </p:sp>
    </p:spTree>
    <p:extLst>
      <p:ext uri="{BB962C8B-B14F-4D97-AF65-F5344CB8AC3E}">
        <p14:creationId xmlns:p14="http://schemas.microsoft.com/office/powerpoint/2010/main" val="3601889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05FE96E9-28E0-D8C9-FC70-35FD633EC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Математика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EEE3810-8C0C-83C0-6318-E2AF8DA107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13" y="2159409"/>
            <a:ext cx="2649155" cy="26491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6A341FA-80EB-D3BC-5F89-CBCB3F7828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952" y="2083375"/>
            <a:ext cx="2691249" cy="26912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C3D72A0-CBFD-5D6C-44F6-79B83B8D3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51" b="89706" l="9091" r="92424">
                        <a14:foregroundMark x1="74242" y1="11765" x2="74242" y2="11765"/>
                        <a14:foregroundMark x1="62879" y1="2941" x2="62879" y2="2941"/>
                        <a14:foregroundMark x1="92424" y1="36275" x2="92424" y2="36275"/>
                        <a14:foregroundMark x1="72727" y1="25000" x2="72727" y2="25000"/>
                        <a14:foregroundMark x1="72727" y1="25980" x2="72727" y2="25980"/>
                        <a14:foregroundMark x1="72727" y1="25980" x2="72727" y2="25980"/>
                        <a14:foregroundMark x1="59848" y1="27451" x2="59848" y2="27451"/>
                        <a14:foregroundMark x1="59091" y1="29412" x2="59091" y2="29412"/>
                        <a14:foregroundMark x1="75000" y1="25000" x2="75000" y2="25000"/>
                        <a14:foregroundMark x1="79545" y1="89706" x2="79545" y2="89706"/>
                        <a14:foregroundMark x1="46970" y1="89706" x2="46970" y2="897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138011" y="4131870"/>
            <a:ext cx="1257300" cy="19431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259103E-7C35-3FC8-17FF-DA9F6A82C4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14" y="2088511"/>
            <a:ext cx="2649155" cy="2649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93030F-36B0-3B86-0CA5-BE0A61F202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746" y="1998676"/>
            <a:ext cx="2860647" cy="28606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0BF7BDF-4B62-5DA8-D48E-F0072238F8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7965" y="5038009"/>
            <a:ext cx="1270716" cy="12707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2D7053-747A-B605-D32E-29F53BA2FFB3}"/>
              </a:ext>
            </a:extLst>
          </p:cNvPr>
          <p:cNvSpPr txBox="1"/>
          <p:nvPr/>
        </p:nvSpPr>
        <p:spPr>
          <a:xfrm>
            <a:off x="334963" y="5393851"/>
            <a:ext cx="1865028" cy="457351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 lnSpcReduction="20000"/>
          </a:bodyPr>
          <a:lstStyle/>
          <a:p>
            <a:pPr algn="l"/>
            <a:r>
              <a:rPr lang="ru-RU" dirty="0">
                <a:solidFill>
                  <a:srgbClr val="1C1C1C"/>
                </a:solidFill>
              </a:rPr>
              <a:t>Узнать подробнее о системе</a:t>
            </a:r>
            <a:endParaRPr lang="ru-RU" sz="18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52896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_презентации_Издательство">
  <a:themeElements>
    <a:clrScheme name="Просвещение">
      <a:dk1>
        <a:srgbClr val="000000"/>
      </a:dk1>
      <a:lt1>
        <a:srgbClr val="FFFFFF"/>
      </a:lt1>
      <a:dk2>
        <a:srgbClr val="717171"/>
      </a:dk2>
      <a:lt2>
        <a:srgbClr val="F3F7FA"/>
      </a:lt2>
      <a:accent1>
        <a:srgbClr val="05418E"/>
      </a:accent1>
      <a:accent2>
        <a:srgbClr val="0883D6"/>
      </a:accent2>
      <a:accent3>
        <a:srgbClr val="4FCF9F"/>
      </a:accent3>
      <a:accent4>
        <a:srgbClr val="23CFDE"/>
      </a:accent4>
      <a:accent5>
        <a:srgbClr val="FFC874"/>
      </a:accent5>
      <a:accent6>
        <a:srgbClr val="867BFF"/>
      </a:accent6>
      <a:hlink>
        <a:srgbClr val="000000"/>
      </a:hlink>
      <a:folHlink>
        <a:srgbClr val="8787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t">
        <a:normAutofit/>
      </a:bodyPr>
      <a:lstStyle>
        <a:defPPr algn="l">
          <a:defRPr sz="18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Шаблон_презентации_Издательство</Template>
  <TotalTime>1224</TotalTime>
  <Words>717</Words>
  <Application>Microsoft Office PowerPoint</Application>
  <PresentationFormat>Широкоэкранный</PresentationFormat>
  <Paragraphs>86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Aptos</vt:lpstr>
      <vt:lpstr>Arial</vt:lpstr>
      <vt:lpstr>Inter</vt:lpstr>
      <vt:lpstr>Inter Medium</vt:lpstr>
      <vt:lpstr>Inter SemiBold</vt:lpstr>
      <vt:lpstr>Шаблон_презентации_Издательство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Окружающий мир</vt:lpstr>
      <vt:lpstr>Презентация PowerPoint</vt:lpstr>
      <vt:lpstr>Презентация PowerPoint</vt:lpstr>
      <vt:lpstr>Математика</vt:lpstr>
      <vt:lpstr>Презентация PowerPoint</vt:lpstr>
      <vt:lpstr>Презентация PowerPoint</vt:lpstr>
      <vt:lpstr>Презентация PowerPoint</vt:lpstr>
      <vt:lpstr>Контакты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Самсонова Ольга Юрьевна</dc:creator>
  <cp:lastModifiedBy>User PC Vadim</cp:lastModifiedBy>
  <cp:revision>17</cp:revision>
  <dcterms:created xsi:type="dcterms:W3CDTF">2026-08-20T13:37:06Z</dcterms:created>
  <dcterms:modified xsi:type="dcterms:W3CDTF">2026-09-10T07:27:20Z</dcterms:modified>
</cp:coreProperties>
</file>