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56" r:id="rId2"/>
    <p:sldId id="903" r:id="rId3"/>
    <p:sldId id="904" r:id="rId4"/>
    <p:sldId id="905" r:id="rId5"/>
    <p:sldId id="906" r:id="rId6"/>
    <p:sldId id="907" r:id="rId7"/>
    <p:sldId id="908" r:id="rId8"/>
    <p:sldId id="909" r:id="rId9"/>
    <p:sldId id="910" r:id="rId10"/>
    <p:sldId id="911" r:id="rId11"/>
    <p:sldId id="901" r:id="rId12"/>
    <p:sldId id="902" r:id="rId13"/>
  </p:sldIdLst>
  <p:sldSz cx="12192000" cy="6858000"/>
  <p:notesSz cx="6805613" cy="99441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279"/>
        <p:guide pos="3840"/>
        <p:guide pos="7355"/>
        <p:guide orient="horz" pos="3203"/>
        <p:guide orient="horz" pos="3770"/>
        <p:guide orient="horz" pos="1525"/>
        <p:guide pos="1958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1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2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2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1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8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96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7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7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6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jp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tags" Target="../tags/tag7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60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МАРТА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Математика</a:t>
            </a:r>
            <a:r>
              <a:rPr lang="ru-RU" dirty="0"/>
              <a:t>. Моро М.И. и др. (1-4</a:t>
            </a:r>
            <a:r>
              <a:rPr lang="ru-RU" smtClean="0"/>
              <a:t>) (Школа </a:t>
            </a:r>
            <a:r>
              <a:rPr lang="ru-RU" dirty="0" smtClean="0"/>
              <a:t>России)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" y="1748738"/>
            <a:ext cx="2951790" cy="3766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2913" y="5899463"/>
            <a:ext cx="423715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07-077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9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-01</a:t>
            </a:r>
            <a:endParaRPr lang="en-US" b="0" dirty="0" smtClean="0">
              <a:solidFill>
                <a:prstClr val="black"/>
              </a:solidFill>
              <a:latin typeface="+mn-lt"/>
            </a:endParaRPr>
          </a:p>
          <a:p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70*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9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0/16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1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краска, 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1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12 стр.,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илл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8789" y="2822023"/>
            <a:ext cx="6096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Содержание справочника </a:t>
            </a:r>
            <a:r>
              <a:rPr lang="ru-RU" sz="1400" dirty="0"/>
              <a:t>соответствуют программе «Школа России» и УМК по математике авторского коллектива под руководством C. И. Моро. </a:t>
            </a:r>
            <a:endParaRPr lang="ru-RU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 </a:t>
            </a:r>
            <a:r>
              <a:rPr lang="ru-RU" sz="1400" dirty="0"/>
              <a:t>пособии кратко изложены основные сведения курса математики 1—4-го классов. </a:t>
            </a:r>
            <a:endParaRPr lang="ru-RU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Выделены </a:t>
            </a:r>
            <a:r>
              <a:rPr lang="ru-RU" sz="1400" dirty="0"/>
              <a:t>6 тематических блоков: нумерация, арифметические действия, величины, решение задач, геометрические фигуры, работа с информацией. </a:t>
            </a:r>
            <a:endParaRPr lang="ru-RU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Каждый </a:t>
            </a:r>
            <a:r>
              <a:rPr lang="ru-RU" sz="1400" dirty="0"/>
              <a:t>блок состоит из трёх частей: «Изучаю математику», «Математические подсказки» и «Это интересно», в которых представлены основные математические факты, способы действия, а также интересные сведения развивающего характера.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8789" y="1748738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Справочник младшего школьника. Правила по математике. 1-4 классы</a:t>
            </a:r>
          </a:p>
          <a:p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Глаголева Ю. И,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Волковская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 И. И.</a:t>
            </a:r>
          </a:p>
        </p:txBody>
      </p:sp>
    </p:spTree>
    <p:extLst>
      <p:ext uri="{BB962C8B-B14F-4D97-AF65-F5344CB8AC3E}">
        <p14:creationId xmlns:p14="http://schemas.microsoft.com/office/powerpoint/2010/main" val="16697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9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Химия</a:t>
            </a:r>
            <a:r>
              <a:rPr lang="ru-RU" dirty="0"/>
              <a:t>. Габриелян О. С., Остроумов И. Г., Сладков С. (</a:t>
            </a:r>
            <a:r>
              <a:rPr lang="ru-RU" dirty="0" smtClean="0"/>
              <a:t>8-9)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3397" y="1592263"/>
            <a:ext cx="6707166" cy="112338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Химия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Уроки химии в 8 классе</a:t>
            </a: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Химия. Уроки химии в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9 классе</a:t>
            </a:r>
          </a:p>
          <a:p>
            <a:endParaRPr lang="ru-RU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2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Габриелян О. С., Остроумов И. Г., Аксёнова И.В.</a:t>
            </a:r>
          </a:p>
          <a:p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089" y="2943566"/>
            <a:ext cx="5960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  <a:p>
            <a:r>
              <a:rPr lang="ru-RU" sz="1200" dirty="0" smtClean="0"/>
              <a:t>Пособия содержат:</a:t>
            </a:r>
          </a:p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тематическое </a:t>
            </a:r>
            <a:r>
              <a:rPr lang="ru-RU" sz="1200" dirty="0"/>
              <a:t>планирование и методические </a:t>
            </a:r>
            <a:r>
              <a:rPr lang="ru-RU" sz="1200" dirty="0" smtClean="0"/>
              <a:t>рекомендации для учителя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</a:t>
            </a:r>
            <a:r>
              <a:rPr lang="ru-RU" sz="1200" dirty="0" smtClean="0"/>
              <a:t>екомендации по формированию информационной, коммуникативной и других ключевых компетенций учащихся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3" y="5899463"/>
            <a:ext cx="423715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20-0303-02, 20-0568-01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70*90/16,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 краска, 176/208 стр.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3" y="1592263"/>
            <a:ext cx="2592406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919486"/>
            <a:ext cx="2595969" cy="360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7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12</a:t>
            </a:fld>
            <a:endParaRPr lang="ru-RU" sz="1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13" y="440230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Линия </a:t>
            </a:r>
            <a:r>
              <a:rPr lang="ru-RU" dirty="0" smtClean="0"/>
              <a:t>УМК Мерзляка А.Г. «Алгебра» (7-9) (Базовый)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66311" y="2204893"/>
            <a:ext cx="4536188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Мерзляк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А.Г., Якир М.С.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66311" y="1658866"/>
            <a:ext cx="765585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работы.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7,8 классы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560" y="5949950"/>
            <a:ext cx="3658828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Код: </a:t>
            </a:r>
            <a:r>
              <a:rPr lang="ru-RU" b="0" dirty="0" smtClean="0">
                <a:latin typeface="+mn-lt"/>
              </a:rPr>
              <a:t>112-0133-01</a:t>
            </a:r>
            <a:r>
              <a:rPr lang="ru-RU" b="0" dirty="0">
                <a:latin typeface="+mn-lt"/>
              </a:rPr>
              <a:t>, </a:t>
            </a:r>
            <a:r>
              <a:rPr lang="ru-RU" b="0" dirty="0" smtClean="0">
                <a:latin typeface="+mn-lt"/>
              </a:rPr>
              <a:t>112-0136-01</a:t>
            </a:r>
            <a:endParaRPr lang="ru-RU" b="0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Параметры: </a:t>
            </a:r>
            <a:r>
              <a:rPr lang="ru-RU" b="0" dirty="0" smtClean="0">
                <a:latin typeface="+mn-lt"/>
              </a:rPr>
              <a:t>6</a:t>
            </a:r>
            <a:r>
              <a:rPr lang="en-US" b="0" dirty="0" smtClean="0">
                <a:latin typeface="+mn-lt"/>
              </a:rPr>
              <a:t>0</a:t>
            </a:r>
            <a:r>
              <a:rPr lang="ru-RU" b="0" dirty="0" smtClean="0">
                <a:latin typeface="+mn-lt"/>
                <a:sym typeface="Wingdings 2" panose="05020102010507070707" pitchFamily="18" charset="2"/>
              </a:rPr>
              <a:t></a:t>
            </a:r>
            <a:r>
              <a:rPr lang="en-US" b="0" dirty="0" smtClean="0">
                <a:latin typeface="+mn-lt"/>
              </a:rPr>
              <a:t>90 </a:t>
            </a:r>
            <a:r>
              <a:rPr lang="ru-RU" b="0" dirty="0" smtClean="0">
                <a:latin typeface="+mn-lt"/>
              </a:rPr>
              <a:t>1/16, 192/160 стр., 1 краска.</a:t>
            </a:r>
            <a:endParaRPr lang="ru-RU" b="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2129" y="2755890"/>
            <a:ext cx="6096000" cy="3039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Пособие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содержит большую подборку тематических задач по всему курсу 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алгебры 7,8,9 классов. </a:t>
            </a:r>
            <a:endParaRPr lang="ru-RU" sz="1400" dirty="0" smtClean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Первая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часть пособия содержит проверочные работы, охватывающие все темы курса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. Каждая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проверочная работа представлена в 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четырёх вариантах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: первые два варианта соответствуют 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среднему уровню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сложности, третий и четвёртый варианты 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задачи более высокой сложности.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Вторая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часть пособия содержит работы в тестовой форме в четырех однотипных вариантах.</a:t>
            </a:r>
            <a:endParaRPr lang="ru-RU" sz="1400" dirty="0" smtClean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Поможет осуществить контроль знаний учеников</a:t>
            </a:r>
            <a:endParaRPr lang="ru-RU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Предназначено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учителей, учащихся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и их родителей.     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0" y="1673051"/>
            <a:ext cx="2448000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2036763"/>
            <a:ext cx="2452687" cy="356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4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19213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78260" y="1907468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линиям УМК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05518" y="3486542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Справочник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9745" y="2215547"/>
            <a:ext cx="728340" cy="728336"/>
            <a:chOff x="7559745" y="1617031"/>
            <a:chExt cx="728340" cy="72833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7" name="Рисунок 6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602623" y="3230096"/>
            <a:ext cx="728340" cy="728336"/>
            <a:chOff x="7559745" y="1617031"/>
            <a:chExt cx="728340" cy="72833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5" name="Рисунок 14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8462640" y="2331467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с летними заданиями к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Школа России»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05518" y="4446009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для учителя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602623" y="4189563"/>
            <a:ext cx="728340" cy="728336"/>
            <a:chOff x="7559745" y="1617031"/>
            <a:chExt cx="728340" cy="72833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39" name="Рисунок 38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8505518" y="5419680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Проверочные работы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602623" y="5163234"/>
            <a:ext cx="728340" cy="728336"/>
            <a:chOff x="7559745" y="1617031"/>
            <a:chExt cx="728340" cy="72833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44" name="Рисунок 43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02580" y="1919486"/>
            <a:ext cx="6207973" cy="360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003399"/>
                </a:solidFill>
                <a:ea typeface="Times New Roman" panose="02020603050405020304" pitchFamily="18" charset="0"/>
              </a:rPr>
              <a:t>Для кого: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500" b="1" dirty="0">
              <a:solidFill>
                <a:srgbClr val="003399"/>
              </a:solidFill>
              <a:ea typeface="Times New Roman" panose="02020603050405020304" pitchFamily="18" charset="0"/>
            </a:endParaRP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>
                <a:solidFill>
                  <a:schemeClr val="tx1"/>
                </a:solidFill>
              </a:rPr>
              <a:t>Учащиеся 1-4 классов;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>
                <a:solidFill>
                  <a:schemeClr val="tx1"/>
                </a:solidFill>
              </a:rPr>
              <a:t>Родители, самостоятельно занимающиеся с детьми;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>
                <a:solidFill>
                  <a:schemeClr val="tx1"/>
                </a:solidFill>
              </a:rPr>
              <a:t>Репетиторы и учителя начальных классов, организующие индивидуальные и дополнительные занятия как в течение учебного года, так и на каникулах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1500" dirty="0">
              <a:solidFill>
                <a:schemeClr val="tx1"/>
              </a:solidFill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500" b="1" dirty="0">
                <a:solidFill>
                  <a:srgbClr val="003399"/>
                </a:solidFill>
                <a:ea typeface="Times New Roman" panose="02020603050405020304" pitchFamily="18" charset="0"/>
              </a:rPr>
              <a:t>Основные задачи пособий</a:t>
            </a:r>
            <a:r>
              <a:rPr lang="ru-RU" sz="1500" b="1" dirty="0" smtClean="0">
                <a:solidFill>
                  <a:srgbClr val="003399"/>
                </a:solidFill>
                <a:ea typeface="Times New Roman" panose="02020603050405020304" pitchFamily="18" charset="0"/>
              </a:rPr>
              <a:t>: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500" b="1" dirty="0">
              <a:solidFill>
                <a:srgbClr val="003399"/>
              </a:solidFill>
              <a:ea typeface="Times New Roman" panose="02020603050405020304" pitchFamily="18" charset="0"/>
            </a:endParaRP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 smtClean="0">
                <a:solidFill>
                  <a:schemeClr val="tx1"/>
                </a:solidFill>
              </a:rPr>
              <a:t>Организация самостоятельной работы младших школьников в период летних каникул;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 smtClean="0">
                <a:solidFill>
                  <a:schemeClr val="tx1"/>
                </a:solidFill>
              </a:rPr>
              <a:t>Решение творческих и исследовательских задач;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 smtClean="0">
                <a:solidFill>
                  <a:schemeClr val="tx1"/>
                </a:solidFill>
              </a:rPr>
              <a:t>Помощь в адаптации школе после летних каникул;</a:t>
            </a:r>
          </a:p>
          <a:p>
            <a:pPr marL="285750" marR="0" indent="-2857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500" dirty="0" smtClean="0">
                <a:solidFill>
                  <a:schemeClr val="tx1"/>
                </a:solidFill>
              </a:rPr>
              <a:t>Можно использовать дома, на даче, в летнем </a:t>
            </a:r>
            <a:r>
              <a:rPr lang="ru-RU" sz="1500" dirty="0">
                <a:solidFill>
                  <a:schemeClr val="tx1"/>
                </a:solidFill>
              </a:rPr>
              <a:t>л</a:t>
            </a:r>
            <a:r>
              <a:rPr lang="ru-RU" sz="1500" dirty="0" smtClean="0">
                <a:solidFill>
                  <a:schemeClr val="tx1"/>
                </a:solidFill>
              </a:rPr>
              <a:t>агере, в путешествии.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1" y="5176196"/>
            <a:ext cx="1075492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02" y="5176196"/>
            <a:ext cx="1088956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35" y="5185805"/>
            <a:ext cx="107654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5" y="1537215"/>
            <a:ext cx="107602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19" y="1537215"/>
            <a:ext cx="108952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35" y="1563182"/>
            <a:ext cx="108952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92" y="1575696"/>
            <a:ext cx="108952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5" y="3419325"/>
            <a:ext cx="107654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1" y="3419325"/>
            <a:ext cx="1074964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73" y="3419325"/>
            <a:ext cx="1075492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08" y="3419325"/>
            <a:ext cx="1089528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Русский язык. </a:t>
            </a:r>
            <a:r>
              <a:rPr lang="ru-RU" dirty="0" err="1"/>
              <a:t>Канакина</a:t>
            </a:r>
            <a:r>
              <a:rPr lang="ru-RU" dirty="0"/>
              <a:t> В.П. (1-4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3397" y="1592263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Русский язык. Летние задания. Переходим во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2-й, 3-й, 4-й, 5-й класс</a:t>
            </a:r>
          </a:p>
          <a:p>
            <a:endParaRPr lang="ru-RU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Никишенкова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А.В.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3397" y="2760142"/>
            <a:ext cx="596022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1400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Тетрадь </a:t>
            </a:r>
            <a:r>
              <a:rPr lang="ru-RU" sz="1400" dirty="0"/>
              <a:t>летних заданий дополняет содержание курса </a:t>
            </a:r>
            <a:r>
              <a:rPr lang="ru-RU" sz="1400" dirty="0" smtClean="0"/>
              <a:t>«Русский язык» </a:t>
            </a:r>
            <a:r>
              <a:rPr lang="ru-RU" sz="1400" dirty="0" err="1" smtClean="0"/>
              <a:t>Канакиной</a:t>
            </a:r>
            <a:r>
              <a:rPr lang="ru-RU" sz="1400" dirty="0" smtClean="0"/>
              <a:t> В.П., </a:t>
            </a:r>
            <a:r>
              <a:rPr lang="ru-RU" sz="1400" dirty="0" err="1" smtClean="0"/>
              <a:t>Гореццкого</a:t>
            </a:r>
            <a:r>
              <a:rPr lang="ru-RU" sz="1400" dirty="0" smtClean="0"/>
              <a:t> В.Г. и позволит ребятам </a:t>
            </a:r>
            <a:r>
              <a:rPr lang="ru-RU" sz="1400" dirty="0"/>
              <a:t>постепенно повторить материал учебника </a:t>
            </a:r>
            <a:r>
              <a:rPr lang="ru-RU" sz="1400" dirty="0" smtClean="0"/>
              <a:t>во время летних каникул.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Пособие </a:t>
            </a:r>
            <a:r>
              <a:rPr lang="ru-RU" sz="1400" dirty="0"/>
              <a:t>включает 12 </a:t>
            </a:r>
            <a:r>
              <a:rPr lang="ru-RU" sz="1400" dirty="0" smtClean="0"/>
              <a:t>занятий, рассчитанных на 12 недель каникул, </a:t>
            </a:r>
            <a:r>
              <a:rPr lang="ru-RU" sz="1400" dirty="0"/>
              <a:t>для организации самостоятельной работы младших </a:t>
            </a:r>
            <a:r>
              <a:rPr lang="ru-RU" sz="1400" dirty="0" smtClean="0"/>
              <a:t>школьников.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Интерес </a:t>
            </a:r>
            <a:r>
              <a:rPr lang="ru-RU" sz="1400" dirty="0"/>
              <a:t>к летним занятиям поддержат занимательные игровые </a:t>
            </a:r>
            <a:r>
              <a:rPr lang="ru-RU" sz="1400" dirty="0" smtClean="0"/>
              <a:t>задания.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 </a:t>
            </a:r>
            <a:r>
              <a:rPr lang="ru-RU" sz="1400" dirty="0"/>
              <a:t>конце пособия даны ответы, которые взрослые при необходимости могут вырезать.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3" y="5899463"/>
            <a:ext cx="423715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05-0929-01, 05-0930-01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05-0931-01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05-0932-01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70*100/16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4 краски, 64-96 стр.,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илл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" y="1525532"/>
            <a:ext cx="2210364" cy="325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16" y="2430160"/>
            <a:ext cx="2238113" cy="325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Русский язык. </a:t>
            </a:r>
            <a:r>
              <a:rPr lang="ru-RU" dirty="0" err="1"/>
              <a:t>Канакина</a:t>
            </a:r>
            <a:r>
              <a:rPr lang="ru-RU" dirty="0"/>
              <a:t> В.П. (1-4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" y="1525532"/>
            <a:ext cx="3573827" cy="5110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06" y="1525532"/>
            <a:ext cx="3724408" cy="5110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22" y="1630035"/>
            <a:ext cx="3311926" cy="46668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23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Окружающий мир. Плешаков А.А. (1-4)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3397" y="1592263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Окружающий мир.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Летние задания. Переходим во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2-й, 3-й, 4-й, 5-й класс</a:t>
            </a:r>
          </a:p>
          <a:p>
            <a:endParaRPr lang="ru-RU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Казанцева И.В., Архипова Ю.И.,  Глаголева Ю.И.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3397" y="2673868"/>
            <a:ext cx="591391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Тетрадь летних заданий дополняет содержание курса «Окружающий мир» Плешакова А.А</a:t>
            </a:r>
            <a:r>
              <a:rPr lang="ru-RU" sz="1400" dirty="0" smtClean="0"/>
              <a:t>. и </a:t>
            </a:r>
            <a:r>
              <a:rPr lang="ru-RU" sz="1400" dirty="0"/>
              <a:t>позволяет подтвердить, проверить и расширить знания и практические умения, полученные учениками на уроках окружающего мира.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Формирует </a:t>
            </a:r>
            <a:r>
              <a:rPr lang="ru-RU" sz="1400" dirty="0"/>
              <a:t>у младшего школьника интереса к предмету «Окружающий мир», умения познавать мир вокруг себя, наблюдать, сравнивать и делать выводы.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Содержит различные занимательные задания, увлекательные опыты, материалы для которых дети смогут с помощью книги сделать сами.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В </a:t>
            </a:r>
            <a:r>
              <a:rPr lang="ru-RU" sz="1400" dirty="0"/>
              <a:t>тетради в увлекательной форме представлены материалы для организации летнего отдыха детей дома, на даче, в путешествии, в летнем лагере.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3" y="5899463"/>
            <a:ext cx="423715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08-0676-01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08-0677-01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08-0678-01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70*100/16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4 краски, 80 стр.,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илл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" y="1592263"/>
            <a:ext cx="2175584" cy="320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49" y="2284760"/>
            <a:ext cx="2177720" cy="320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9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Окружающий мир. Плешаков А.А. (1-4)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9" y="1525532"/>
            <a:ext cx="3511860" cy="511898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85" y="1525532"/>
            <a:ext cx="3511860" cy="5122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32" y="1622810"/>
            <a:ext cx="3381375" cy="49244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Математика. Моро М.И. и др. (1-4)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3397" y="1592263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Математика.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Летние задания. Переходим во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2-й, 3-й, 4-й, 5-й класс</a:t>
            </a:r>
          </a:p>
          <a:p>
            <a:endParaRPr lang="ru-RU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Светин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3397" y="2570074"/>
            <a:ext cx="5960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Тетрадь летних заданий дополняет содержание курса «Математика» Моро М.И. и др. и позволит ребятам постепенно повторить материал учебника во время летних каникул.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Пособие включает </a:t>
            </a:r>
            <a:r>
              <a:rPr lang="ru-RU" sz="1400" dirty="0" smtClean="0"/>
              <a:t>14 </a:t>
            </a:r>
            <a:r>
              <a:rPr lang="ru-RU" sz="1400" dirty="0"/>
              <a:t>занятий, рассчитанных на </a:t>
            </a:r>
            <a:r>
              <a:rPr lang="ru-RU" sz="1400" dirty="0" smtClean="0"/>
              <a:t>каникулярный летний период, </a:t>
            </a:r>
            <a:r>
              <a:rPr lang="ru-RU" sz="1400" dirty="0"/>
              <a:t>для организации самостоятельной работы младших школьников. </a:t>
            </a:r>
            <a:endParaRPr lang="ru-RU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 конце пособия даны ответы, которые взрослые при необходимости могут вырезать.</a:t>
            </a:r>
          </a:p>
          <a:p>
            <a:pPr>
              <a:spcAft>
                <a:spcPts val="600"/>
              </a:spcAft>
            </a:pP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spcAft>
                <a:spcPts val="600"/>
              </a:spcAft>
            </a:pP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3" y="5899463"/>
            <a:ext cx="423715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07-0775-01,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07-0776-01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07-0777-01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07-0778-01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70*100/16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4 краски, 48-112 стр.,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илл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9" y="1592263"/>
            <a:ext cx="2166600" cy="318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6" y="2284760"/>
            <a:ext cx="2192723" cy="318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0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Тетради с летними заданиями с системе «Школа России»</a:t>
            </a:r>
          </a:p>
          <a:p>
            <a:pPr>
              <a:lnSpc>
                <a:spcPct val="80000"/>
              </a:lnSpc>
            </a:pPr>
            <a:r>
              <a:rPr lang="ru-RU" dirty="0"/>
              <a:t>Математика. Моро М.И. и др. (1-4)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90" y="1685108"/>
            <a:ext cx="3226187" cy="46288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5" y="1532589"/>
            <a:ext cx="3695674" cy="509260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" y="1525532"/>
            <a:ext cx="3628939" cy="509966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28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15609</TotalTime>
  <Words>961</Words>
  <Application>Microsoft Office PowerPoint</Application>
  <PresentationFormat>Широкоэкранный</PresentationFormat>
  <Paragraphs>111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Extrabold</vt:lpstr>
      <vt:lpstr>Open Sans Light</vt:lpstr>
      <vt:lpstr>Times New Roman</vt:lpstr>
      <vt:lpstr>Wingdings</vt:lpstr>
      <vt:lpstr>Wingdings 2</vt:lpstr>
      <vt:lpstr>Тема Office</vt:lpstr>
      <vt:lpstr>Слайд think-cell</vt:lpstr>
      <vt:lpstr>НОВИНКИ МАРТА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Копьева Наталья Владимировна</cp:lastModifiedBy>
  <cp:revision>1291</cp:revision>
  <cp:lastPrinted>2021-03-09T13:01:30Z</cp:lastPrinted>
  <dcterms:created xsi:type="dcterms:W3CDTF">2018-07-24T05:59:49Z</dcterms:created>
  <dcterms:modified xsi:type="dcterms:W3CDTF">2022-02-28T07:30:05Z</dcterms:modified>
</cp:coreProperties>
</file>