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013AC1-C585-E85E-F83B-7220E48B596F}">
  <a:tblStyle styleId="{2E013AC1-C585-E85E-F83B-7220E48B596F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B73E46-0FBB-4229-8CBB-09B80B167E35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3557EA-3183-4660-8887-18C9CD5B6E02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AF90D3-F678-4AA2-BC13-F0EC35626B67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7AC885-7A1B-43F1-B6BC-ED1A2B1ACC35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E4AC57-9A0D-4DE7-838A-D5602519448D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0E761-F77E-4A44-9560-BCDED5BAEA75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EF47A-FFA2-487B-BADC-239AA6539AA6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47C012-AF97-4E12-B15C-9F146888FEC9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83B024-6757-4AF0-8BCF-365FC435FEBD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8878E5-7E8C-468C-B0D8-54E5FDFA2C06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26D4D7-FBB8-45CF-B201-8D5D147BA64A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D9EBC3-1554-42AE-B388-EFCB1C77785B}" type="datetimeFigureOut">
              <a:rPr lang="ru-RU"/>
              <a:t>03.09.2021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B9B150-16F9-4654-A9FF-3F04349E5D0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oleObj" r:id="rId14" imgW="0" imgH="0" progId="TCLayout.ActiveDocument.1">
                  <p:embed/>
                </p:oleObj>
              </mc:Choice>
              <mc:Fallback>
                <p:oleObj name="oleObj" r:id="rId14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20AD9F-A03A-4659-8941-6477DDD5F1F7}" type="datetime1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03.09.2021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B9B150-16F9-4654-A9FF-3F04349E5D0B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‹#›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jpg"/><Relationship Id="rId5" Type="http://schemas.openxmlformats.org/officeDocument/2006/relationships/image" Target="../media/image28.jp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jpg"/><Relationship Id="rId5" Type="http://schemas.openxmlformats.org/officeDocument/2006/relationships/image" Target="../media/image33.jp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jp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jp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jpg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1.jp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20.jp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3.png"/><Relationship Id="rId10" Type="http://schemas.openxmlformats.org/officeDocument/2006/relationships/image" Target="../media/image19.jpg"/><Relationship Id="rId4" Type="http://schemas.openxmlformats.org/officeDocument/2006/relationships/image" Target="../media/image15.jpg"/><Relationship Id="rId9" Type="http://schemas.openxmlformats.org/officeDocument/2006/relationships/image" Target="../media/image18.jpg"/><Relationship Id="rId1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5" descr="000356.jpg"/>
          <p:cNvPicPr>
            <a:picLocks noChangeAspect="1"/>
          </p:cNvPicPr>
          <p:nvPr/>
        </p:nvPicPr>
        <p:blipFill>
          <a:blip r:embed="rId5"/>
          <a:srcRect t="81" b="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24"/>
          <p:cNvSpPr/>
          <p:nvPr/>
        </p:nvSpPr>
        <p:spPr bwMode="auto"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95738" y="1850106"/>
            <a:ext cx="10216392" cy="1578894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НОВИНКИ 2021 (январь – сентябрь)</a:t>
            </a:r>
            <a:br>
              <a:rPr lang="ru-RU" sz="540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</a:br>
            <a:r>
              <a:rPr lang="ru-RU" sz="540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Литература для 1–11 классов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9" name="Группа 23"/>
          <p:cNvGrpSpPr/>
          <p:nvPr/>
        </p:nvGrpSpPr>
        <p:grpSpPr bwMode="auto"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 extrusionOk="0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 extrusionOk="0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 extrusionOk="0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 extrusionOk="0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 extrusionOk="0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 extrusionOk="0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 extrusionOk="0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 extrusionOk="0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 extrusionOk="0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 extrusionOk="0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 extrusionOk="0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 extrusionOk="0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 extrusionOk="0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10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703816" y="1605617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Физика. Сборник вопросов и задач. 7,8</a:t>
            </a:r>
            <a:r>
              <a:rPr lang="en-US" sz="1400" b="1">
                <a:solidFill>
                  <a:srgbClr val="003399"/>
                </a:solidFill>
                <a:ea typeface="Open Sans Light"/>
                <a:cs typeface="Open Sans Light"/>
              </a:rPr>
              <a:t>,9</a:t>
            </a: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42912" y="5399312"/>
            <a:ext cx="2952751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</a:t>
            </a:r>
            <a:r>
              <a:rPr lang="ru-RU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216-0192-01, 216-0193-01</a:t>
            </a:r>
            <a:r>
              <a:rPr lang="en-US" b="0">
                <a:latin typeface="+mn-lt"/>
              </a:rPr>
              <a:t>, </a:t>
            </a:r>
            <a:r>
              <a:rPr lang="ru-RU" b="0">
                <a:latin typeface="+mn-lt"/>
              </a:rPr>
              <a:t>216-019</a:t>
            </a:r>
            <a:r>
              <a:rPr lang="en-US" b="0">
                <a:latin typeface="+mn-lt"/>
              </a:rPr>
              <a:t>4</a:t>
            </a:r>
            <a:r>
              <a:rPr lang="ru-RU" b="0">
                <a:latin typeface="+mn-lt"/>
              </a:rPr>
              <a:t>-01</a:t>
            </a: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>
                <a:latin typeface="+mn-lt"/>
              </a:rPr>
              <a:t>6090</a:t>
            </a:r>
            <a:r>
              <a:rPr lang="en-US" b="0">
                <a:latin typeface="+mn-lt"/>
              </a:rPr>
              <a:t> </a:t>
            </a:r>
            <a:r>
              <a:rPr lang="ru-RU" b="0">
                <a:latin typeface="+mn-lt"/>
              </a:rPr>
              <a:t>1/16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, 96/160/144</a:t>
            </a:r>
            <a:r>
              <a:rPr lang="en-US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стр., </a:t>
            </a:r>
            <a:b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</a:b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1 краска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710411" y="2853489"/>
            <a:ext cx="5859682" cy="178510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Пособия содержат вопросы и задачи различной направленности: расчётные, качественные и графические; технического, практического и исторического характера.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 каждой теме имеется раздел «Задачи-исследования», который даёт возможность глубже проанализировать физические закономерности, понять сущность физических явлений и процессов.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en-US" sz="1400">
              <a:ea typeface="Open Sans Light"/>
              <a:cs typeface="Open Sans Light"/>
            </a:endParaRP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8540" y="512568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</a:t>
            </a:r>
            <a:r>
              <a:rPr lang="en-US"/>
              <a:t> </a:t>
            </a:r>
            <a:r>
              <a:rPr lang="ru-RU"/>
              <a:t>Перышкина И.М.-Иванова А.И. Физика (7–9)</a:t>
            </a:r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710411" y="1867228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Марон А.Е., Марон Е.А., Позойский С.В.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99519" y="1999140"/>
            <a:ext cx="1992288" cy="30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2913" y="1592263"/>
            <a:ext cx="1992275" cy="30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  <p:grpSp>
        <p:nvGrpSpPr>
          <p:cNvPr id="15" name="Группа 15"/>
          <p:cNvGrpSpPr/>
          <p:nvPr/>
        </p:nvGrpSpPr>
        <p:grpSpPr bwMode="auto">
          <a:xfrm>
            <a:off x="2880861" y="1694985"/>
            <a:ext cx="2018129" cy="512415"/>
            <a:chOff x="2375851" y="1939839"/>
            <a:chExt cx="2018129" cy="512415"/>
          </a:xfrm>
        </p:grpSpPr>
        <p:pic>
          <p:nvPicPr>
            <p:cNvPr id="16" name="Рисунок 16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375851" y="1939839"/>
              <a:ext cx="1631571" cy="512415"/>
            </a:xfrm>
            <a:prstGeom prst="rect">
              <a:avLst/>
            </a:prstGeom>
          </p:spPr>
        </p:pic>
        <p:sp>
          <p:nvSpPr>
            <p:cNvPr id="17" name="TextBox 17"/>
            <p:cNvSpPr>
              <a:spLocks/>
            </p:cNvSpPr>
            <p:nvPr/>
          </p:nvSpPr>
          <p:spPr bwMode="auto">
            <a:xfrm>
              <a:off x="2543666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Новинки августа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6"/>
          <p:cNvSpPr/>
          <p:nvPr/>
        </p:nvSpPr>
        <p:spPr bwMode="auto"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омер слайда 2"/>
          <p:cNvSpPr>
            <a:spLocks/>
          </p:cNvSpPr>
          <p:nvPr/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100">
                <a:solidFill>
                  <a:schemeClr val="bg1">
                    <a:lumMod val="85000"/>
                  </a:schemeClr>
                </a:solidFill>
                <a:latin typeface="Open Sans Light"/>
                <a:ea typeface="Open Sans Light"/>
                <a:cs typeface="Open Sans Light"/>
              </a:rPr>
              <a:t>11</a:t>
            </a:fld>
            <a:endParaRPr lang="en" sz="1100">
              <a:solidFill>
                <a:schemeClr val="bg1">
                  <a:lumMod val="8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7" name="Прямоугольник 30"/>
          <p:cNvSpPr/>
          <p:nvPr/>
        </p:nvSpPr>
        <p:spPr bwMode="auto">
          <a:xfrm>
            <a:off x="8419693" y="1765755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Рабочие тетради, тренажёры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grpSp>
        <p:nvGrpSpPr>
          <p:cNvPr id="8" name="Группа 1"/>
          <p:cNvGrpSpPr/>
          <p:nvPr/>
        </p:nvGrpSpPr>
        <p:grpSpPr bwMode="auto"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9" name="Овал 40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0" name="Рисунок 6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11" name="Группа 8"/>
          <p:cNvGrpSpPr/>
          <p:nvPr/>
        </p:nvGrpSpPr>
        <p:grpSpPr bwMode="auto"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12" name="Овал 22"/>
            <p:cNvSpPr/>
            <p:nvPr/>
          </p:nvSpPr>
          <p:spPr bwMode="auto"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3" name="Рисунок 2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4" name="Группа 20"/>
          <p:cNvGrpSpPr/>
          <p:nvPr/>
        </p:nvGrpSpPr>
        <p:grpSpPr bwMode="auto">
          <a:xfrm>
            <a:off x="7573479" y="2561466"/>
            <a:ext cx="728340" cy="728336"/>
            <a:chOff x="7559745" y="1617031"/>
            <a:chExt cx="728340" cy="728336"/>
          </a:xfrm>
        </p:grpSpPr>
        <p:sp>
          <p:nvSpPr>
            <p:cNvPr id="15" name="Овал 21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6" name="Рисунок 23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7" name="Прямоугольник 28"/>
          <p:cNvSpPr/>
          <p:nvPr/>
        </p:nvSpPr>
        <p:spPr bwMode="auto">
          <a:xfrm>
            <a:off x="8419691" y="2732903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Олимпиадные задания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sp>
        <p:nvSpPr>
          <p:cNvPr id="18" name="TextBox 25"/>
          <p:cNvSpPr>
            <a:spLocks/>
          </p:cNvSpPr>
          <p:nvPr/>
        </p:nvSpPr>
        <p:spPr bwMode="auto">
          <a:xfrm>
            <a:off x="1726744" y="2239664"/>
            <a:ext cx="4191455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Универсальные пособия</a:t>
            </a:r>
          </a:p>
        </p:txBody>
      </p:sp>
      <p:grpSp>
        <p:nvGrpSpPr>
          <p:cNvPr id="19" name="Группа 16"/>
          <p:cNvGrpSpPr/>
          <p:nvPr/>
        </p:nvGrpSpPr>
        <p:grpSpPr bwMode="auto">
          <a:xfrm>
            <a:off x="7573479" y="3508142"/>
            <a:ext cx="728340" cy="728336"/>
            <a:chOff x="7559745" y="1617031"/>
            <a:chExt cx="728340" cy="728336"/>
          </a:xfrm>
        </p:grpSpPr>
        <p:sp>
          <p:nvSpPr>
            <p:cNvPr id="20" name="Овал 17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1" name="Рисунок 18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22" name="Прямоугольник 19"/>
          <p:cNvSpPr/>
          <p:nvPr/>
        </p:nvSpPr>
        <p:spPr bwMode="auto">
          <a:xfrm>
            <a:off x="8419691" y="3787300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Функциональная грамотность </a:t>
            </a:r>
          </a:p>
        </p:txBody>
      </p:sp>
      <p:grpSp>
        <p:nvGrpSpPr>
          <p:cNvPr id="23" name="Группа 26"/>
          <p:cNvGrpSpPr/>
          <p:nvPr/>
        </p:nvGrpSpPr>
        <p:grpSpPr bwMode="auto">
          <a:xfrm>
            <a:off x="7587213" y="4397297"/>
            <a:ext cx="728340" cy="728336"/>
            <a:chOff x="7559745" y="1617031"/>
            <a:chExt cx="728340" cy="728336"/>
          </a:xfrm>
        </p:grpSpPr>
        <p:sp>
          <p:nvSpPr>
            <p:cNvPr id="24" name="Овал 27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5" name="Рисунок 29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26" name="Прямоугольник 31"/>
          <p:cNvSpPr/>
          <p:nvPr/>
        </p:nvSpPr>
        <p:spPr bwMode="auto">
          <a:xfrm>
            <a:off x="8419691" y="4612656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Летние задания</a:t>
            </a:r>
            <a:endParaRPr/>
          </a:p>
        </p:txBody>
      </p:sp>
      <p:grpSp>
        <p:nvGrpSpPr>
          <p:cNvPr id="27" name="Группа 32"/>
          <p:cNvGrpSpPr/>
          <p:nvPr/>
        </p:nvGrpSpPr>
        <p:grpSpPr bwMode="auto">
          <a:xfrm>
            <a:off x="7600947" y="5343973"/>
            <a:ext cx="728340" cy="728336"/>
            <a:chOff x="7559745" y="1617031"/>
            <a:chExt cx="728340" cy="728336"/>
          </a:xfrm>
        </p:grpSpPr>
        <p:sp>
          <p:nvSpPr>
            <p:cNvPr id="28" name="Овал 33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9" name="Рисунок 34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30" name="Прямоугольник 35"/>
          <p:cNvSpPr/>
          <p:nvPr/>
        </p:nvSpPr>
        <p:spPr bwMode="auto">
          <a:xfrm>
            <a:off x="8503842" y="5627606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Задачники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12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359445" y="1603827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Сборник задач по физике. 7–9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26414" y="582431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latin typeface="+mn-lt"/>
              </a:rPr>
              <a:t>21-0041-04 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sz="1000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70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1/16</a:t>
            </a:r>
            <a:r>
              <a:rPr lang="ru-RU" b="0">
                <a:solidFill>
                  <a:prstClr val="black"/>
                </a:solidFill>
                <a:latin typeface="+mn-lt"/>
              </a:rPr>
              <a:t>,  288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solidFill>
                  <a:prstClr val="black"/>
                </a:solidFill>
                <a:latin typeface="+mn-lt"/>
              </a:rPr>
              <a:t>стр., 1 краска.</a:t>
            </a:r>
          </a:p>
        </p:txBody>
      </p:sp>
      <p:sp>
        <p:nvSpPr>
          <p:cNvPr id="9" name="TextBox 9"/>
          <p:cNvSpPr>
            <a:spLocks/>
          </p:cNvSpPr>
          <p:nvPr/>
        </p:nvSpPr>
        <p:spPr bwMode="auto">
          <a:xfrm>
            <a:off x="457615" y="512197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Серия «Задачник»</a:t>
            </a:r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372324" y="1929832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Лукашик В.И., Иванова Е.В.</a:t>
            </a: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4372324" y="3170558"/>
            <a:ext cx="6096000" cy="17312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Добавлен раздел «Электромагнитные явления».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Порядок тем приведён в соответствие с действующей примерной программой ООО по физике.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Тексты задач переработаны. Устаревшие термины, технические устройства и т. д. изменены на современные.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Добавлены задачи в формате ОГЭ.</a:t>
            </a:r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6413" y="1734632"/>
            <a:ext cx="2782589" cy="36413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5"/>
          <p:cNvSpPr/>
          <p:nvPr/>
        </p:nvSpPr>
        <p:spPr bwMode="auto">
          <a:xfrm>
            <a:off x="4325048" y="2390332"/>
            <a:ext cx="5300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600" b="1">
                <a:solidFill>
                  <a:srgbClr val="003399"/>
                </a:solidFill>
                <a:ea typeface="Open Sans Light"/>
                <a:cs typeface="Open Sans Light"/>
              </a:rPr>
              <a:t>Переработанный классический сборник задач по физике</a:t>
            </a:r>
            <a:endParaRPr/>
          </a:p>
        </p:txBody>
      </p:sp>
      <p:sp>
        <p:nvSpPr>
          <p:cNvPr id="14" name="Блок-схема: узел 6"/>
          <p:cNvSpPr/>
          <p:nvPr/>
        </p:nvSpPr>
        <p:spPr bwMode="auto">
          <a:xfrm>
            <a:off x="10426454" y="1654458"/>
            <a:ext cx="1232514" cy="115509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</a:rPr>
              <a:t>+ 250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новых задач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13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5033" y="397178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Серия «Функциональная грамотность. Учимся для жизни»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/>
          <p:cNvSpPr/>
          <p:nvPr/>
        </p:nvSpPr>
        <p:spPr bwMode="auto">
          <a:xfrm>
            <a:off x="4714370" y="2313956"/>
            <a:ext cx="7069591" cy="3616375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1400" b="1">
                <a:solidFill>
                  <a:prstClr val="black"/>
                </a:solidFill>
                <a:ea typeface="Open Sans Light"/>
                <a:cs typeface="Open Sans Light"/>
              </a:rPr>
              <a:t>Что содержат пособия: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обучающие и тренировочные эталонные задания,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основанные на реальных жизненных ситуациях;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развёрнутые описания особенностей оценки заданий;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подробные комментарии, предполагаемые ответы и критерии оценивания.</a:t>
            </a:r>
            <a:endParaRPr/>
          </a:p>
          <a:p>
            <a:pPr lvl="0">
              <a:spcBef>
                <a:spcPts val="600"/>
              </a:spcBef>
              <a:defRPr/>
            </a:pPr>
            <a:r>
              <a:rPr lang="ru-RU" sz="1400" b="1">
                <a:ea typeface="Open Sans Light"/>
                <a:cs typeface="Open Sans Light"/>
              </a:rPr>
              <a:t>Чем помогут пособия: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сформировать умения применять в жизни знания, полученные в школе;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выявить и предотвратить возможные затруднения учащихся при выполнении заданий по функциональной грамотности;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повысить внутреннюю мотивацию учащихся.</a:t>
            </a:r>
            <a:endParaRPr/>
          </a:p>
          <a:p>
            <a:pPr lvl="0">
              <a:spcBef>
                <a:spcPts val="600"/>
              </a:spcBef>
              <a:defRPr/>
            </a:pPr>
            <a:r>
              <a:rPr lang="ru-RU" sz="1400" b="1">
                <a:ea typeface="Open Sans Light"/>
                <a:cs typeface="Open Sans Light"/>
              </a:rPr>
              <a:t>Как использовать пособия</a:t>
            </a:r>
            <a:r>
              <a:rPr lang="ru-RU" sz="1400">
                <a:ea typeface="Open Sans Light"/>
                <a:cs typeface="Open Sans Light"/>
              </a:rPr>
              <a:t>: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на уроках и во внеурочной деятельности;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для организации внутришкольного мониторинга.</a:t>
            </a:r>
            <a:endParaRPr/>
          </a:p>
        </p:txBody>
      </p:sp>
      <p:sp>
        <p:nvSpPr>
          <p:cNvPr id="9" name="Прямоугольник 7"/>
          <p:cNvSpPr/>
          <p:nvPr/>
        </p:nvSpPr>
        <p:spPr bwMode="auto">
          <a:xfrm>
            <a:off x="4714370" y="1532554"/>
            <a:ext cx="6790705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Пособия серии «Функциональная грамотность. Учимся для жизни» предназначены для формирования и мониторинга всех компонентов функциональной грамотности, которые изучаются в международном сравнительном исследовании PISA.</a:t>
            </a:r>
            <a:endParaRPr/>
          </a:p>
        </p:txBody>
      </p:sp>
      <p:pic>
        <p:nvPicPr>
          <p:cNvPr id="10" name="Рисунок 11" descr="C:\Users\ABaburin\AppData\Local\Microsoft\Windows\Temporary Internet Files\Content.Word\Финансовая 2-1.jpg"/>
          <p:cNvPicPr/>
          <p:nvPr/>
        </p:nvPicPr>
        <p:blipFill>
          <a:blip r:embed="rId5"/>
          <a:stretch/>
        </p:blipFill>
        <p:spPr bwMode="auto">
          <a:xfrm>
            <a:off x="2829939" y="4067986"/>
            <a:ext cx="1747293" cy="22860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2" descr="C:\Users\ABaburin\AppData\Local\Microsoft\Windows\Temporary Internet Files\Content.Word\Математическая 2-1.jpg"/>
          <p:cNvPicPr/>
          <p:nvPr/>
        </p:nvPicPr>
        <p:blipFill>
          <a:blip r:embed="rId6"/>
          <a:stretch/>
        </p:blipFill>
        <p:spPr bwMode="auto">
          <a:xfrm>
            <a:off x="1521635" y="2801824"/>
            <a:ext cx="1698210" cy="2150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0" descr="C:\Users\ABaburin\AppData\Local\Microsoft\Windows\Temporary Internet Files\Content.Word\Читательская 2-1.jpg"/>
          <p:cNvPicPr/>
          <p:nvPr/>
        </p:nvPicPr>
        <p:blipFill>
          <a:blip r:embed="rId7"/>
          <a:stretch/>
        </p:blipFill>
        <p:spPr bwMode="auto">
          <a:xfrm>
            <a:off x="149180" y="1532554"/>
            <a:ext cx="1710847" cy="2150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5"/>
          <p:cNvSpPr/>
          <p:nvPr/>
        </p:nvSpPr>
        <p:spPr bwMode="auto">
          <a:xfrm>
            <a:off x="140884" y="5210988"/>
            <a:ext cx="2411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prstClr val="black"/>
                </a:solidFill>
              </a:rPr>
              <a:t>Код: </a:t>
            </a:r>
            <a:r>
              <a:rPr lang="ru-RU" sz="1200"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13-1546-01, 13-1547-01, 13-1548-01, 13-1549-01, 13-1551-01 12-1372-01</a:t>
            </a:r>
            <a:endParaRPr/>
          </a:p>
          <a:p>
            <a:pPr>
              <a:defRPr/>
            </a:pPr>
            <a:r>
              <a:rPr lang="ru-RU" sz="1200">
                <a:solidFill>
                  <a:prstClr val="black"/>
                </a:solidFill>
                <a:ea typeface="Open Sans Light"/>
                <a:cs typeface="Open Sans Light"/>
              </a:rPr>
              <a:t>Формат: 84*108/16, 112 стр. 4 краски</a:t>
            </a:r>
            <a:endParaRPr lang="ru-RU" sz="1200">
              <a:solidFill>
                <a:prstClr val="black"/>
              </a:solidFill>
              <a:latin typeface="Calibri"/>
              <a:ea typeface="Open Sans Light"/>
              <a:cs typeface="Open Sans Ligh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14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49056" y="391150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Серия «Функциональная грамотность. Учимся для жизни»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>
            <a:spLocks/>
          </p:cNvSpPr>
          <p:nvPr/>
        </p:nvSpPr>
        <p:spPr bwMode="auto">
          <a:xfrm>
            <a:off x="442913" y="5996940"/>
            <a:ext cx="3475447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Код: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22-056</a:t>
            </a: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8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-01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Параметры: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84108 </a:t>
            </a:r>
            <a:r>
              <a:rPr lang="ru-RU" sz="1200" b="0" i="0" u="none" strike="noStrike" cap="none" spc="0" baseline="3000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1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/</a:t>
            </a:r>
            <a:r>
              <a:rPr lang="ru-RU" sz="1200" b="0" i="0" u="none" strike="noStrike" cap="none" spc="0" baseline="-2500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16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, </a:t>
            </a:r>
            <a:r>
              <a:rPr lang="ru-RU" sz="1200">
                <a:solidFill>
                  <a:prstClr val="black"/>
                </a:solidFill>
                <a:ea typeface="Open Sans Light"/>
                <a:cs typeface="Open Sans Light"/>
              </a:rPr>
              <a:t>112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стр., </a:t>
            </a:r>
            <a:r>
              <a:rPr lang="ru-RU" sz="1200">
                <a:solidFill>
                  <a:prstClr val="black"/>
                </a:solidFill>
                <a:ea typeface="Open Sans Light"/>
                <a:cs typeface="Open Sans Light"/>
              </a:rPr>
              <a:t>4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ea typeface="Open Sans Light"/>
                <a:cs typeface="Open Sans Light"/>
              </a:rPr>
              <a:t>краски.</a:t>
            </a:r>
          </a:p>
        </p:txBody>
      </p:sp>
      <p:sp>
        <p:nvSpPr>
          <p:cNvPr id="9" name="Прямоугольник 1"/>
          <p:cNvSpPr/>
          <p:nvPr/>
        </p:nvSpPr>
        <p:spPr bwMode="auto">
          <a:xfrm>
            <a:off x="4965091" y="2265075"/>
            <a:ext cx="6533534" cy="330859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endParaRPr lang="ru-RU" sz="1400">
              <a:solidFill>
                <a:prstClr val="black"/>
              </a:solidFill>
              <a:ea typeface="Open Sans Light"/>
              <a:cs typeface="Open Sans Light"/>
            </a:endParaRP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Читательская грамотность.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2. Часть 1 и 2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Математическая грамотность.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2. Часть 1 и 2</a:t>
            </a:r>
            <a:endParaRPr/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Естественно-научная грамотность.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Финансовая грамотность.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2. Часть 1 и 2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Глобальные компетенции. 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</a:t>
            </a:r>
          </a:p>
          <a:p>
            <a:pPr marL="285750" lvl="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Креативное мышление.</a:t>
            </a:r>
            <a:b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</a:b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Сборник эталонных заданий. Выпуск 2</a:t>
            </a:r>
          </a:p>
        </p:txBody>
      </p:sp>
      <p:sp>
        <p:nvSpPr>
          <p:cNvPr id="10" name="Прямоугольник 6"/>
          <p:cNvSpPr/>
          <p:nvPr/>
        </p:nvSpPr>
        <p:spPr bwMode="auto">
          <a:xfrm>
            <a:off x="4965091" y="2065547"/>
            <a:ext cx="6096000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Ковалева Г.С. и др.</a:t>
            </a:r>
            <a:endParaRPr/>
          </a:p>
        </p:txBody>
      </p:sp>
      <p:sp>
        <p:nvSpPr>
          <p:cNvPr id="11" name="Прямоугольник 7"/>
          <p:cNvSpPr/>
          <p:nvPr/>
        </p:nvSpPr>
        <p:spPr bwMode="auto">
          <a:xfrm>
            <a:off x="4965091" y="1606294"/>
            <a:ext cx="679070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Выпуск 2 предназначен для учащихся 11–15 лет.</a:t>
            </a:r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8429" y="1867904"/>
            <a:ext cx="4152365" cy="386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6"/>
          <p:cNvSpPr/>
          <p:nvPr/>
        </p:nvSpPr>
        <p:spPr bwMode="auto">
          <a:xfrm rot="10800000">
            <a:off x="7112000" y="8305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35"/>
          <p:cNvSpPr>
            <a:spLocks/>
          </p:cNvSpPr>
          <p:nvPr/>
        </p:nvSpPr>
        <p:spPr bwMode="auto"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Коррекционная педагогика</a:t>
            </a:r>
          </a:p>
        </p:txBody>
      </p:sp>
      <p:sp>
        <p:nvSpPr>
          <p:cNvPr id="7" name="Номер слайда 2"/>
          <p:cNvSpPr>
            <a:spLocks/>
          </p:cNvSpPr>
          <p:nvPr/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Open Sans Light"/>
                <a:ea typeface="Open Sans Light"/>
                <a:cs typeface="Open Sans Light"/>
              </a:rPr>
              <a:t>15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85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grpSp>
        <p:nvGrpSpPr>
          <p:cNvPr id="8" name="Группа 8"/>
          <p:cNvGrpSpPr/>
          <p:nvPr/>
        </p:nvGrpSpPr>
        <p:grpSpPr bwMode="auto"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9" name="Овал 22"/>
            <p:cNvSpPr/>
            <p:nvPr/>
          </p:nvSpPr>
          <p:spPr bwMode="auto"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0" name="Рисунок 2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4367284" y="2239876"/>
            <a:ext cx="7824716" cy="220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ea typeface="Open Sans Light"/>
                <a:cs typeface="Open Sans Light"/>
              </a:rPr>
              <a:t>В каждом возрастном периоде ребёнок должен овладеть определённым способом познания. 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ea typeface="Open Sans Light"/>
                <a:cs typeface="Open Sans Light"/>
              </a:rPr>
              <a:t>При планировании воспитания и обучения необходимо учитывать актуальный способ познания, сформированный у ребёнка. </a:t>
            </a:r>
            <a:endParaRPr/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ru-RU" sz="1400">
                <a:ea typeface="Open Sans Light"/>
                <a:cs typeface="Open Sans Light"/>
              </a:rPr>
              <a:t>Если способ познания не соответствует возрастному нормативу, это свидетельствует о необходимости специальной педагогической помощи и коррекции содержания обучения.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>
                <a:ea typeface="Open Sans Light"/>
                <a:cs typeface="Open Sans Light"/>
              </a:rPr>
              <a:t>Результаты обследования по методике позволяют:</a:t>
            </a:r>
            <a:endParaRPr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выявить основные проблемы в познавательном развитии ребёнка;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определить необходимые виды и объём психолого-педагогической помощи.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4"/>
          <p:cNvSpPr>
            <a:spLocks/>
          </p:cNvSpPr>
          <p:nvPr/>
        </p:nvSpPr>
        <p:spPr bwMode="auto">
          <a:xfrm>
            <a:off x="576954" y="471501"/>
            <a:ext cx="10961903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ДИАГНОСТИКА ПОЗНАВАТЕЛЬНОГО РАЗВИТИЯ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454" y="1459046"/>
            <a:ext cx="3945850" cy="3109397"/>
          </a:xfrm>
          <a:prstGeom prst="rect">
            <a:avLst/>
          </a:prstGeom>
        </p:spPr>
      </p:pic>
      <p:sp>
        <p:nvSpPr>
          <p:cNvPr id="9" name="TextBox 7"/>
          <p:cNvSpPr>
            <a:spLocks/>
          </p:cNvSpPr>
          <p:nvPr/>
        </p:nvSpPr>
        <p:spPr bwMode="auto">
          <a:xfrm>
            <a:off x="10112486" y="4322183"/>
            <a:ext cx="2119615" cy="10570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  <a:p>
            <a:pPr>
              <a:defRPr/>
            </a:pPr>
            <a:r>
              <a:rPr lang="ru-RU" sz="1200">
                <a:latin typeface="+mn-lt"/>
              </a:rPr>
              <a:t>Код: </a:t>
            </a:r>
            <a:r>
              <a:rPr lang="en-US" sz="1200" b="0">
                <a:latin typeface="+mn-lt"/>
              </a:rPr>
              <a:t>40-1537</a:t>
            </a:r>
            <a:r>
              <a:rPr lang="ru-RU" sz="1200" b="0">
                <a:latin typeface="+mn-lt"/>
              </a:rPr>
              <a:t>-01</a:t>
            </a:r>
            <a:endParaRPr/>
          </a:p>
          <a:p>
            <a:pPr>
              <a:defRPr/>
            </a:pPr>
            <a:r>
              <a:rPr lang="ru-RU" sz="1200">
                <a:latin typeface="+mn-lt"/>
              </a:rPr>
              <a:t>Параметры: </a:t>
            </a:r>
            <a:r>
              <a:rPr lang="en-US" sz="1200" b="0">
                <a:latin typeface="+mn-lt"/>
              </a:rPr>
              <a:t>60</a:t>
            </a:r>
            <a:r>
              <a:rPr lang="ru-RU" sz="1200" b="0">
                <a:latin typeface="+mn-lt"/>
              </a:rPr>
              <a:t></a:t>
            </a:r>
            <a:r>
              <a:rPr lang="en-US" sz="1200" b="0">
                <a:latin typeface="+mn-lt"/>
              </a:rPr>
              <a:t>90</a:t>
            </a:r>
            <a:r>
              <a:rPr lang="ru-RU" sz="1200" b="0">
                <a:latin typeface="+mn-lt"/>
              </a:rPr>
              <a:t> 1/</a:t>
            </a:r>
            <a:r>
              <a:rPr lang="en-US" sz="1200" b="0">
                <a:latin typeface="+mn-lt"/>
              </a:rPr>
              <a:t>8</a:t>
            </a:r>
            <a:r>
              <a:rPr lang="ru-RU" sz="1200" b="0">
                <a:latin typeface="+mn-lt"/>
              </a:rPr>
              <a:t> (220х290 мм), </a:t>
            </a:r>
            <a:endParaRPr/>
          </a:p>
          <a:p>
            <a:pPr>
              <a:defRPr/>
            </a:pPr>
            <a:r>
              <a:rPr lang="ru-RU" sz="1200" b="0">
                <a:latin typeface="+mn-lt"/>
              </a:rPr>
              <a:t>1</a:t>
            </a:r>
            <a:r>
              <a:rPr lang="en-US" sz="1200" b="0">
                <a:latin typeface="+mn-lt"/>
              </a:rPr>
              <a:t>6</a:t>
            </a:r>
            <a:r>
              <a:rPr lang="ru-RU" sz="1200" b="0">
                <a:latin typeface="+mn-lt"/>
              </a:rPr>
              <a:t>8</a:t>
            </a:r>
            <a:r>
              <a:rPr lang="en-US" sz="1200" b="0">
                <a:latin typeface="+mn-lt"/>
              </a:rPr>
              <a:t> </a:t>
            </a:r>
            <a:r>
              <a:rPr lang="ru-RU" sz="1200" b="0">
                <a:latin typeface="+mn-lt"/>
              </a:rPr>
              <a:t>стр., </a:t>
            </a:r>
            <a:r>
              <a:rPr lang="en-US" sz="1200" b="0">
                <a:latin typeface="+mn-lt"/>
              </a:rPr>
              <a:t>4</a:t>
            </a:r>
            <a:r>
              <a:rPr lang="ru-RU" sz="1200" b="0">
                <a:latin typeface="+mn-lt"/>
              </a:rPr>
              <a:t> краска</a:t>
            </a:r>
            <a:r>
              <a:rPr lang="ru-RU" b="0">
                <a:latin typeface="+mn-lt"/>
              </a:rPr>
              <a:t>.</a:t>
            </a:r>
            <a:endParaRPr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63112" y="6478912"/>
            <a:ext cx="164193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5</a:t>
            </a:r>
          </a:p>
        </p:txBody>
      </p:sp>
      <p:sp>
        <p:nvSpPr>
          <p:cNvPr id="11" name="Прямоугольник 3"/>
          <p:cNvSpPr/>
          <p:nvPr/>
        </p:nvSpPr>
        <p:spPr bwMode="auto">
          <a:xfrm>
            <a:off x="4503762" y="1469607"/>
            <a:ext cx="7356142" cy="78483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Диагностика познавательного развития.  Комплект материалов для обследования детей в возрасте от 6 месяцев до 10 лет. (Коробка)</a:t>
            </a:r>
            <a:endParaRPr/>
          </a:p>
          <a:p>
            <a:pPr>
              <a:lnSpc>
                <a:spcPct val="80000"/>
              </a:lnSpc>
              <a:defRPr/>
            </a:pPr>
            <a:endParaRPr lang="ru-RU" sz="1600" b="1">
              <a:solidFill>
                <a:srgbClr val="003399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Стребелева Е. А., Лазуренко С.Б. , Закрепина А.В. </a:t>
            </a:r>
            <a:endParaRPr/>
          </a:p>
        </p:txBody>
      </p:sp>
      <p:graphicFrame>
        <p:nvGraphicFramePr>
          <p:cNvPr id="12" name="Таблица 9"/>
          <p:cNvGraphicFramePr>
            <a:graphicFrameLocks noGrp="1"/>
          </p:cNvGraphicFramePr>
          <p:nvPr/>
        </p:nvGraphicFramePr>
        <p:xfrm>
          <a:off x="315578" y="4617865"/>
          <a:ext cx="3389811" cy="2122381"/>
        </p:xfrm>
        <a:graphic>
          <a:graphicData uri="http://schemas.openxmlformats.org/drawingml/2006/table">
            <a:tbl>
              <a:tblPr firstRow="1" bandRow="1">
                <a:tableStyleId>{2E013AC1-C585-E85E-F83B-7220E48B596F}</a:tableStyleId>
              </a:tblPr>
              <a:tblGrid>
                <a:gridCol w="3389811"/>
              </a:tblGrid>
              <a:tr h="4483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ea typeface="Open Sans Light"/>
                          <a:cs typeface="Open Sans Light"/>
                        </a:rPr>
                        <a:t>Методическое пособие</a:t>
                      </a:r>
                    </a:p>
                  </a:txBody>
                  <a:tcPr marL="54000" marR="36000" marT="36000" marB="36000">
                    <a:solidFill>
                      <a:srgbClr val="0070C0"/>
                    </a:solidFill>
                  </a:tcPr>
                </a:tc>
              </a:tr>
              <a:tr h="1674043"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Теоретическое обоснование методики</a:t>
                      </a:r>
                      <a:endParaRPr/>
                    </a:p>
                    <a:p>
                      <a:pPr marL="171450" indent="-171450" algn="l">
                        <a:buFont typeface="Arial"/>
                        <a:buChar char="•"/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Пошаговое описание процедуры обследования</a:t>
                      </a:r>
                      <a:endParaRPr/>
                    </a:p>
                    <a:p>
                      <a:pPr marL="171450" indent="-171450" algn="l">
                        <a:buFont typeface="Arial"/>
                        <a:buChar char="•"/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Образец заполнения бланка обследования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0"/>
          <p:cNvGraphicFramePr>
            <a:graphicFrameLocks noGrp="1"/>
          </p:cNvGraphicFramePr>
          <p:nvPr/>
        </p:nvGraphicFramePr>
        <p:xfrm>
          <a:off x="3705389" y="4617864"/>
          <a:ext cx="6222117" cy="2122382"/>
        </p:xfrm>
        <a:graphic>
          <a:graphicData uri="http://schemas.openxmlformats.org/drawingml/2006/table">
            <a:tbl>
              <a:tblPr firstRow="1" bandRow="1">
                <a:tableStyleId>{2E013AC1-C585-E85E-F83B-7220E48B596F}</a:tableStyleId>
              </a:tblPr>
              <a:tblGrid>
                <a:gridCol w="1777195"/>
                <a:gridCol w="2003110"/>
                <a:gridCol w="2441812"/>
              </a:tblGrid>
              <a:tr h="514063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n-lt"/>
                          <a:ea typeface="Open Sans Light"/>
                          <a:cs typeface="Open Sans Light"/>
                        </a:rPr>
                        <a:t>11 наборов в 7 папках для обследования познавательного развития детей с 1-го по 11-ый год жизни включительно</a:t>
                      </a:r>
                    </a:p>
                  </a:txBody>
                  <a:tcPr marL="54000" marR="36000" marT="36000" marB="3600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00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Таблица заданий</a:t>
                      </a:r>
                    </a:p>
                  </a:txBody>
                  <a:tcPr marL="54000" marR="36000" marT="36000" marB="36000">
                    <a:solidFill>
                      <a:srgbClr val="F255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Дидактические материалы</a:t>
                      </a:r>
                    </a:p>
                  </a:txBody>
                  <a:tcPr marL="54000" marR="36000" marT="36000" marB="36000">
                    <a:solidFill>
                      <a:srgbClr val="F255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0097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Краткое изложение диагностической процедуры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Плотные разрезные листы с заданиями 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009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Для детей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Для специалиста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02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>
                        <a:latin typeface="Open Sans Light"/>
                        <a:ea typeface="Open Sans Light"/>
                        <a:cs typeface="Open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Карточки-задания для ребёнка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+mn-lt"/>
                          <a:ea typeface="Open Sans Light"/>
                          <a:cs typeface="Open Sans Light"/>
                        </a:rPr>
                        <a:t>Карточки с текстами, которые специалист зачитывает ребёнку вслух</a:t>
                      </a: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17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2270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Линия УМК «Обучение грамоте» (1 класс) </a:t>
            </a:r>
            <a:br>
              <a:rPr lang="ru-RU"/>
            </a:br>
            <a:r>
              <a:rPr lang="ru-RU"/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>
            <a:spLocks/>
          </p:cNvSpPr>
          <p:nvPr/>
        </p:nvSpPr>
        <p:spPr bwMode="auto">
          <a:xfrm>
            <a:off x="320083" y="601566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/>
              <a:t>Код: </a:t>
            </a:r>
            <a:r>
              <a:rPr lang="ru-RU" b="0"/>
              <a:t>40-1333-01</a:t>
            </a:r>
            <a:endParaRPr/>
          </a:p>
          <a:p>
            <a:pPr>
              <a:defRPr/>
            </a:pPr>
            <a:r>
              <a:rPr lang="ru-RU"/>
              <a:t>Параметры: </a:t>
            </a:r>
            <a:r>
              <a:rPr lang="ru-RU" b="0"/>
              <a:t>84108 1/16 , </a:t>
            </a:r>
            <a:endParaRPr/>
          </a:p>
          <a:p>
            <a:pPr>
              <a:defRPr/>
            </a:pPr>
            <a:r>
              <a:rPr lang="ru-RU" b="0"/>
              <a:t>96 стр., 1 краска</a:t>
            </a:r>
          </a:p>
        </p:txBody>
      </p:sp>
      <p:sp>
        <p:nvSpPr>
          <p:cNvPr id="9" name="Прямоугольник 20"/>
          <p:cNvSpPr/>
          <p:nvPr/>
        </p:nvSpPr>
        <p:spPr bwMode="auto">
          <a:xfrm>
            <a:off x="4624935" y="1994443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М. И. Шишкова</a:t>
            </a:r>
            <a:endParaRPr/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624936" y="2440641"/>
            <a:ext cx="7051128" cy="367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Проверочные работы направлены на выявление уровня достижения предметных результатов </a:t>
            </a:r>
            <a:r>
              <a:rPr lang="ru-RU" sz="1400">
                <a:ea typeface="Open Sans Light"/>
                <a:cs typeface="Open Sans Light"/>
              </a:rPr>
              <a:t>в соответствии с требованиями Примерной адаптированной основной общеобразовательной программы (ПрАООП) образования обучающихся с интеллектуальными нарушениями (вариант 1).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В пособие входят восемь текущих и четыре итоговые проверочные работы. </a:t>
            </a:r>
            <a:r>
              <a:rPr lang="ru-RU" sz="1400">
                <a:ea typeface="Open Sans Light"/>
                <a:cs typeface="Open Sans Light"/>
              </a:rPr>
              <a:t>Их тематика, содержание и последовательность соответствуют учебному материалу, представленному в учебнике «Букварь» для 1 класса авторов Аксёновой А. К., Комаровой С. В., Шишковой М. И.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Для каждой работы предлагается два варианта заданий</a:t>
            </a:r>
            <a:r>
              <a:rPr lang="ru-RU" sz="1400">
                <a:ea typeface="Open Sans Light"/>
                <a:cs typeface="Open Sans Light"/>
              </a:rPr>
              <a:t>: один позволяет проверить достижение минимального, а другой — достаточного уровня предметных результатов. Задания из разных вариантов можно комбинировать в зависимости от индивидуальных возможностей ребёнка, выполняющего проверочную работу.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Пособие сопровождается методическими рекомендациями для педагогов </a:t>
            </a:r>
            <a:r>
              <a:rPr lang="ru-RU" sz="1400">
                <a:ea typeface="Open Sans Light"/>
                <a:cs typeface="Open Sans Light"/>
              </a:rPr>
              <a:t>и специалистов. Материалы пособия будут также полезны родителям, которые хотят проверить знания своих детей.</a:t>
            </a:r>
            <a:endParaRPr/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4624935" y="1517389"/>
            <a:ext cx="650606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Обучение грамоте. Проверочные работы. 1 класс (для обучающихся с интеллектуальными нарушениями)</a:t>
            </a:r>
            <a:endParaRPr/>
          </a:p>
        </p:txBody>
      </p:sp>
      <p:pic>
        <p:nvPicPr>
          <p:cNvPr id="12" name="Рисунок 10"/>
          <p:cNvPicPr/>
          <p:nvPr/>
        </p:nvPicPr>
        <p:blipFill>
          <a:blip r:embed="rId5"/>
          <a:stretch/>
        </p:blipFill>
        <p:spPr bwMode="auto">
          <a:xfrm>
            <a:off x="618516" y="1596888"/>
            <a:ext cx="2875694" cy="3700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18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«Математика» (1‒4 классы) </a:t>
            </a:r>
            <a:br>
              <a:rPr lang="ru-RU"/>
            </a:br>
            <a:r>
              <a:rPr lang="ru-RU"/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0"/>
          <p:cNvSpPr/>
          <p:nvPr/>
        </p:nvSpPr>
        <p:spPr bwMode="auto">
          <a:xfrm>
            <a:off x="4680872" y="2169179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Т. В. Алышева, М.А. Мочалина.</a:t>
            </a:r>
            <a:endParaRPr/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4648848" y="2655465"/>
            <a:ext cx="6975593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Проверочные работы направлены на выявление уровня достижения предметных результатов</a:t>
            </a:r>
            <a:r>
              <a:rPr lang="ru-RU" sz="1400">
                <a:ea typeface="Open Sans Light"/>
                <a:cs typeface="Open Sans Light"/>
              </a:rPr>
              <a:t> в соответствии с требованиями Примерной адаптированной основной общеобразовательной программы (ПрАООП) образования обучающихся с интеллектуальными нарушениями (вариант 1).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В пособие входят текущие и итоговые проверочные работы</a:t>
            </a:r>
            <a:r>
              <a:rPr lang="ru-RU" sz="1400">
                <a:ea typeface="Open Sans Light"/>
                <a:cs typeface="Open Sans Light"/>
              </a:rPr>
              <a:t>, тематика, содержание и последовательность которых соответствуют учебному материалу, представленному в учебнике «Математика» для 1 класса автора Т. В. Алышевой.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Для каждой работы предлагается два варианта заданий</a:t>
            </a:r>
            <a:r>
              <a:rPr lang="ru-RU" sz="1400">
                <a:ea typeface="Open Sans Light"/>
                <a:cs typeface="Open Sans Light"/>
              </a:rPr>
              <a:t>: один позволяет проверить достижение минимального, а другой — достаточного уровня предметных результатов. Задания из разных вариантов можно комбинировать в зависимости от индивидуальных возможностей ребёнка, выполняющего проверочную работу.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1">
                <a:ea typeface="Open Sans Light"/>
                <a:cs typeface="Open Sans Light"/>
              </a:rPr>
              <a:t>Пособие сопровождается методическими рекомендациями для педагогов </a:t>
            </a:r>
            <a:r>
              <a:rPr lang="ru-RU" sz="1400">
                <a:ea typeface="Open Sans Light"/>
                <a:cs typeface="Open Sans Light"/>
              </a:rPr>
              <a:t>и специалистов. Материалы пособия будут также полезны родителям, которые хотят проверить знания своих детей.</a:t>
            </a:r>
            <a:endParaRPr/>
          </a:p>
        </p:txBody>
      </p:sp>
      <p:sp>
        <p:nvSpPr>
          <p:cNvPr id="10" name="Прямоугольник 12"/>
          <p:cNvSpPr/>
          <p:nvPr/>
        </p:nvSpPr>
        <p:spPr bwMode="auto">
          <a:xfrm>
            <a:off x="4648848" y="1635222"/>
            <a:ext cx="7596189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Математика. Проверочные работы. 1 класс (для обучающихся с интеллектуальными нарушениями)</a:t>
            </a:r>
            <a:endParaRPr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430952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/>
              <a:t>Код: </a:t>
            </a:r>
            <a:r>
              <a:rPr lang="ru-RU" b="0"/>
              <a:t>40-1329-01</a:t>
            </a:r>
            <a:endParaRPr/>
          </a:p>
          <a:p>
            <a:pPr>
              <a:defRPr/>
            </a:pPr>
            <a:r>
              <a:rPr lang="ru-RU"/>
              <a:t>Параметры: </a:t>
            </a:r>
            <a:r>
              <a:rPr lang="ru-RU" b="0"/>
              <a:t>84108 1/16 , </a:t>
            </a:r>
            <a:endParaRPr/>
          </a:p>
          <a:p>
            <a:pPr>
              <a:defRPr/>
            </a:pPr>
            <a:r>
              <a:rPr lang="ru-RU" b="0"/>
              <a:t>96 стр., 1 краска</a:t>
            </a:r>
          </a:p>
        </p:txBody>
      </p:sp>
      <p:pic>
        <p:nvPicPr>
          <p:cNvPr id="12" name="Рисунок 14"/>
          <p:cNvPicPr/>
          <p:nvPr/>
        </p:nvPicPr>
        <p:blipFill>
          <a:blip r:embed="rId5"/>
          <a:stretch/>
        </p:blipFill>
        <p:spPr bwMode="auto">
          <a:xfrm>
            <a:off x="585073" y="1664930"/>
            <a:ext cx="2811115" cy="36726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19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lang="ru-RU" sz="32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</a:rPr>
              <a:t>Линия УМК </a:t>
            </a:r>
            <a:r>
              <a:rPr lang="ru-RU"/>
              <a:t>«Развитие речи» (1</a:t>
            </a:r>
            <a:r>
              <a:rPr lang="en-US"/>
              <a:t> </a:t>
            </a:r>
            <a:r>
              <a:rPr lang="ru-RU"/>
              <a:t>доп., 1 классы) </a:t>
            </a:r>
            <a:endParaRPr/>
          </a:p>
          <a:p>
            <a:pPr lvl="0">
              <a:lnSpc>
                <a:spcPct val="80000"/>
              </a:lnSpc>
              <a:defRPr/>
            </a:pPr>
            <a:r>
              <a:rPr lang="ru-RU"/>
              <a:t>(для обучающихся с тяжёлыми нарушениями речи)</a:t>
            </a:r>
            <a:endParaRPr lang="ru-RU" sz="3200" b="1" i="0" u="none" strike="noStrike" cap="none" spc="-40">
              <a:ln>
                <a:noFill/>
              </a:ln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  <a:latin typeface="Calibri"/>
            </a:endParaRP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0"/>
          <p:cNvSpPr/>
          <p:nvPr/>
        </p:nvSpPr>
        <p:spPr bwMode="auto">
          <a:xfrm>
            <a:off x="4680872" y="2169179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Л. Е. Томме, Е. Е. Китик </a:t>
            </a:r>
            <a:endParaRPr lang="ru-RU" sz="1400" b="1" i="0" u="none" strike="noStrike" cap="none" spc="0">
              <a:ln>
                <a:noFill/>
              </a:ln>
              <a:solidFill>
                <a:srgbClr val="003399"/>
              </a:solidFill>
              <a:latin typeface="Calibri"/>
              <a:ea typeface="Open Sans Light"/>
              <a:cs typeface="Open Sans Light"/>
            </a:endParaRPr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4648848" y="2551953"/>
            <a:ext cx="6975593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Учебное пособие предназначено для обучающихся с тяжёлыми нарушениями речи и обеспечивает реализацию требований адаптированной основной общеобразовательной программы НОО в коррекционно-развивающей области «Развитие речи» в соответствии с ФГОС НОО обучающихся с ограниченными возможностями здоровья (вариант 5.2, I отделение).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Материал пособия направлен на преодоление недостатков речевого развития ребёнка и устранение пробелов познавательного развития. 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Тематика разделов и тем пособия отражает полноту и разнообразие коммуникативных ситуаций, окружающих младшего школьника, и позволяет обеспечить формирование как разговорно-диалогической, так и повествовательно-описательной монологической речи.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Основной целью коррекционного курса «Развитие речи» является формирование и систематическое совершенствование полноценных языковых средств общения и мышления обучающихся с тяжёлыми нарушениями речи.</a:t>
            </a:r>
            <a:endParaRPr/>
          </a:p>
        </p:txBody>
      </p:sp>
      <p:sp>
        <p:nvSpPr>
          <p:cNvPr id="10" name="Прямоугольник 12"/>
          <p:cNvSpPr/>
          <p:nvPr/>
        </p:nvSpPr>
        <p:spPr bwMode="auto">
          <a:xfrm>
            <a:off x="4648849" y="1635222"/>
            <a:ext cx="6338466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Развитие речи. 1 доп. и 1 классы. В 2 частях (для обучающихся с тяжёлыми нарушениями речи). Учебное пособие</a:t>
            </a:r>
            <a:endParaRPr lang="ru-RU" sz="1400" b="1" i="0" u="none" strike="noStrike" cap="none" spc="0">
              <a:ln>
                <a:noFill/>
              </a:ln>
              <a:solidFill>
                <a:srgbClr val="003399"/>
              </a:solidFill>
              <a:latin typeface="Calibri"/>
              <a:ea typeface="Open Sans Light"/>
              <a:cs typeface="Open Sans Light"/>
            </a:endParaRPr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430953" y="5949950"/>
            <a:ext cx="3236172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Код: </a:t>
            </a:r>
            <a:r>
              <a:rPr lang="ru-RU" b="0"/>
              <a:t>40-1625-01; 40-1626-01</a:t>
            </a:r>
            <a:endParaRPr/>
          </a:p>
          <a:p>
            <a:pPr lvl="0"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Параметры: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84108 1/16; </a:t>
            </a:r>
            <a:r>
              <a:rPr lang="ru-RU" b="0"/>
              <a:t>84108 1/16 </a:t>
            </a: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128; 128 стр., 4 краски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47035" y="2609428"/>
            <a:ext cx="2031205" cy="2862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15292" y="1627482"/>
            <a:ext cx="2460948" cy="34678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36"/>
          <p:cNvSpPr/>
          <p:nvPr/>
        </p:nvSpPr>
        <p:spPr bwMode="auto"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35"/>
          <p:cNvSpPr>
            <a:spLocks/>
          </p:cNvSpPr>
          <p:nvPr/>
        </p:nvSpPr>
        <p:spPr bwMode="auto">
          <a:xfrm>
            <a:off x="1726744" y="1933226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Пособия </a:t>
            </a:r>
            <a:b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</a:b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к линиям УМК</a:t>
            </a:r>
          </a:p>
        </p:txBody>
      </p:sp>
      <p:sp>
        <p:nvSpPr>
          <p:cNvPr id="7" name="Номер слайда 2"/>
          <p:cNvSpPr>
            <a:spLocks/>
          </p:cNvSpPr>
          <p:nvPr/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100">
                <a:solidFill>
                  <a:schemeClr val="bg1">
                    <a:lumMod val="85000"/>
                  </a:schemeClr>
                </a:solidFill>
                <a:latin typeface="Open Sans Light"/>
                <a:ea typeface="Open Sans Light"/>
                <a:cs typeface="Open Sans Light"/>
              </a:rPr>
              <a:t>2</a:t>
            </a:fld>
            <a:endParaRPr lang="en" sz="1100">
              <a:solidFill>
                <a:schemeClr val="bg1">
                  <a:lumMod val="8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8" name="Прямоугольник 30"/>
          <p:cNvSpPr/>
          <p:nvPr/>
        </p:nvSpPr>
        <p:spPr bwMode="auto">
          <a:xfrm>
            <a:off x="8419693" y="1765755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Рабочие тетради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grpSp>
        <p:nvGrpSpPr>
          <p:cNvPr id="9" name="Группа 1"/>
          <p:cNvGrpSpPr/>
          <p:nvPr/>
        </p:nvGrpSpPr>
        <p:grpSpPr bwMode="auto"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10" name="Овал 40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1" name="Рисунок 6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 bwMode="auto"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13" name="Овал 22"/>
            <p:cNvSpPr/>
            <p:nvPr/>
          </p:nvSpPr>
          <p:spPr bwMode="auto"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4" name="Рисунок 2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5" name="Группа 20"/>
          <p:cNvGrpSpPr/>
          <p:nvPr/>
        </p:nvGrpSpPr>
        <p:grpSpPr bwMode="auto">
          <a:xfrm>
            <a:off x="7573479" y="2561466"/>
            <a:ext cx="728340" cy="728336"/>
            <a:chOff x="7559745" y="1617031"/>
            <a:chExt cx="728340" cy="728336"/>
          </a:xfrm>
        </p:grpSpPr>
        <p:sp>
          <p:nvSpPr>
            <p:cNvPr id="16" name="Овал 21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17" name="Рисунок 23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18" name="Группа 29"/>
          <p:cNvGrpSpPr/>
          <p:nvPr/>
        </p:nvGrpSpPr>
        <p:grpSpPr bwMode="auto">
          <a:xfrm>
            <a:off x="7587213" y="3510325"/>
            <a:ext cx="728340" cy="728336"/>
            <a:chOff x="7559745" y="1617031"/>
            <a:chExt cx="728340" cy="728336"/>
          </a:xfrm>
        </p:grpSpPr>
        <p:sp>
          <p:nvSpPr>
            <p:cNvPr id="19" name="Овал 37"/>
            <p:cNvSpPr/>
            <p:nvPr/>
          </p:nvSpPr>
          <p:spPr bwMode="auto"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endParaRPr lang="ru-RU" sz="2800">
                <a:solidFill>
                  <a:schemeClr val="bg1">
                    <a:lumMod val="85000"/>
                  </a:schemeClr>
                </a:solidFill>
                <a:latin typeface="Open Sans Extrabold"/>
                <a:ea typeface="Open Sans Extrabold"/>
                <a:cs typeface="Open Sans Extrabold"/>
              </a:endParaRPr>
            </a:p>
          </p:txBody>
        </p:sp>
        <p:pic>
          <p:nvPicPr>
            <p:cNvPr id="20" name="Рисунок 38" descr="Попасть в яблочко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21" name="Прямоугольник 28"/>
          <p:cNvSpPr/>
          <p:nvPr/>
        </p:nvSpPr>
        <p:spPr bwMode="auto">
          <a:xfrm>
            <a:off x="8419691" y="2732903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Тесты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2" name="Прямоугольник 32"/>
          <p:cNvSpPr/>
          <p:nvPr/>
        </p:nvSpPr>
        <p:spPr bwMode="auto">
          <a:xfrm>
            <a:off x="8419691" y="3700052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1400">
                <a:latin typeface="Open Sans"/>
                <a:ea typeface="Open Sans"/>
                <a:cs typeface="Open Sans"/>
              </a:rPr>
              <a:t>Контрольные и проверочные работы</a:t>
            </a:r>
            <a:endParaRPr/>
          </a:p>
          <a:p>
            <a:pPr>
              <a:defRPr/>
            </a:pPr>
            <a:endParaRPr lang="ru-RU" sz="1400">
              <a:latin typeface="Open Sans"/>
              <a:ea typeface="Open Sans"/>
              <a:cs typeface="Open Sans"/>
            </a:endParaRPr>
          </a:p>
        </p:txBody>
      </p:sp>
      <p:sp>
        <p:nvSpPr>
          <p:cNvPr id="23" name="TextBox 25"/>
          <p:cNvSpPr>
            <a:spLocks/>
          </p:cNvSpPr>
          <p:nvPr/>
        </p:nvSpPr>
        <p:spPr bwMode="auto">
          <a:xfrm>
            <a:off x="1726744" y="1933225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Пособия </a:t>
            </a:r>
            <a:b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</a:b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Open Sans"/>
                <a:ea typeface="Open Sans"/>
                <a:cs typeface="Open Sans"/>
              </a:rPr>
              <a:t>к линиям УМК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20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118632" y="1541434"/>
            <a:ext cx="7870415" cy="112338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Чтение. Рабочая тетрадь. 3 класс. В 2 частях. </a:t>
            </a:r>
            <a:b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</a:b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(для обучающихся с интеллектуальными нарушениями)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Чтение. Рабочая тетрадь. 4 класс. В 2 частях. </a:t>
            </a:r>
            <a:b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</a:b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(для обучающихся с интеллектуальными нарушениями)</a:t>
            </a:r>
            <a:endParaRPr/>
          </a:p>
          <a:p>
            <a:pPr>
              <a:defRPr/>
            </a:pPr>
            <a:endParaRPr lang="ru-RU" sz="1400" b="1">
              <a:solidFill>
                <a:srgbClr val="003399"/>
              </a:solidFill>
              <a:ea typeface="Open Sans Light"/>
              <a:cs typeface="Open Sans Light"/>
            </a:endParaRP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27337" y="6102439"/>
            <a:ext cx="3191784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 </a:t>
            </a:r>
            <a:r>
              <a:rPr lang="ru-RU" b="0">
                <a:latin typeface="+mn-lt"/>
              </a:rPr>
              <a:t>40-0675-01; 40-1275-01</a:t>
            </a:r>
            <a:br>
              <a:rPr lang="ru-RU" b="0">
                <a:latin typeface="+mn-lt"/>
              </a:rPr>
            </a:br>
            <a:r>
              <a:rPr lang="ru-RU" b="0">
                <a:latin typeface="+mn-lt"/>
              </a:rPr>
              <a:t>           </a:t>
            </a:r>
            <a:r>
              <a:rPr lang="ru-RU" b="0">
                <a:solidFill>
                  <a:prstClr val="black"/>
                </a:solidFill>
                <a:latin typeface="Calibri"/>
              </a:rPr>
              <a:t>40-0676-01</a:t>
            </a:r>
            <a:r>
              <a:rPr lang="ru-RU" sz="1000" b="0">
                <a:solidFill>
                  <a:prstClr val="black"/>
                </a:solidFill>
                <a:latin typeface="Calibri"/>
              </a:rPr>
              <a:t>; </a:t>
            </a:r>
            <a:r>
              <a:rPr lang="ru-RU" b="0">
                <a:solidFill>
                  <a:prstClr val="black"/>
                </a:solidFill>
                <a:latin typeface="Calibri"/>
              </a:rPr>
              <a:t>40-1276-01</a:t>
            </a:r>
            <a:r>
              <a:rPr lang="ru-RU" b="0">
                <a:latin typeface="+mn-lt"/>
              </a:rPr>
              <a:t>  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84*108/16</a:t>
            </a:r>
            <a:r>
              <a:rPr lang="ru-RU" b="0">
                <a:solidFill>
                  <a:prstClr val="black"/>
                </a:solidFill>
                <a:latin typeface="+mn-lt"/>
              </a:rPr>
              <a:t>,  96 х 2 стр., 1 краска.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118632" y="2776892"/>
            <a:ext cx="7257300" cy="3431709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/>
              <a:t>Рабочие тетради предназначены для детей с ограниченными возможностями здоровья и обеспечивают реализацию требований адаптированной основной общеобразовательной программы в предметной области «Язык и речевая практика» в соответствии с ФГОС образования обучающихся с интеллектуальными нарушениями.</a:t>
            </a:r>
            <a:endParaRPr/>
          </a:p>
          <a:p>
            <a:pPr>
              <a:defRPr/>
            </a:pPr>
            <a:endParaRPr lang="ru-RU" sz="1400"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Содержание рабочих тетрадей соответствует разделам учебников по чтению и включает систему заданий для самостоятельной работы учащихся. </a:t>
            </a:r>
            <a:endParaRPr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направлены на достижение предметных результатов: сформированности навыков правильного чтения по слогам и целыми словами, осознанности чтения, развития навыков заучивания наизусть и выразительного чтения стихотворений, рассказов, сказок. </a:t>
            </a:r>
            <a:endParaRPr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дифференцированы по степени сложности, чтобы обеспечить предусмотренные программой уровни усвоения предметного материала: минимальный и достаточный.</a:t>
            </a:r>
            <a:endParaRPr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Тетради могут быть использованы как на уроке для выполнения заданий под руководством учителя, так и во внеурочное время.</a:t>
            </a:r>
            <a:endParaRPr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Чтение (2–4) </a:t>
            </a:r>
          </a:p>
          <a:p>
            <a:pPr>
              <a:lnSpc>
                <a:spcPct val="80000"/>
              </a:lnSpc>
              <a:defRPr/>
            </a:pPr>
            <a:r>
              <a:rPr lang="ru-RU"/>
              <a:t>(для обучающихся с интеллектуальными нарушениями)</a:t>
            </a:r>
            <a:endParaRPr/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118632" y="2498774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Головкина Т. М.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6659" y="2064647"/>
            <a:ext cx="2117840" cy="2795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/>
          <a:srcRect l="49944"/>
          <a:stretch/>
        </p:blipFill>
        <p:spPr bwMode="auto">
          <a:xfrm>
            <a:off x="1657214" y="3275669"/>
            <a:ext cx="2042137" cy="27263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grpSp>
        <p:nvGrpSpPr>
          <p:cNvPr id="14" name="Группа 17"/>
          <p:cNvGrpSpPr/>
          <p:nvPr/>
        </p:nvGrpSpPr>
        <p:grpSpPr bwMode="auto">
          <a:xfrm>
            <a:off x="930257" y="1729209"/>
            <a:ext cx="2018129" cy="512415"/>
            <a:chOff x="2375851" y="1939839"/>
            <a:chExt cx="2018129" cy="512415"/>
          </a:xfrm>
        </p:grpSpPr>
        <p:pic>
          <p:nvPicPr>
            <p:cNvPr id="15" name="Рисунок 18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375851" y="1939839"/>
              <a:ext cx="1631571" cy="512415"/>
            </a:xfrm>
            <a:prstGeom prst="rect">
              <a:avLst/>
            </a:prstGeom>
          </p:spPr>
        </p:pic>
        <p:sp>
          <p:nvSpPr>
            <p:cNvPr id="16" name="TextBox 19"/>
            <p:cNvSpPr>
              <a:spLocks/>
            </p:cNvSpPr>
            <p:nvPr/>
          </p:nvSpPr>
          <p:spPr bwMode="auto">
            <a:xfrm>
              <a:off x="2543666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Новинка августа</a:t>
              </a:r>
            </a:p>
          </p:txBody>
        </p:sp>
      </p:grpSp>
      <p:grpSp>
        <p:nvGrpSpPr>
          <p:cNvPr id="17" name="Группа 20"/>
          <p:cNvGrpSpPr/>
          <p:nvPr/>
        </p:nvGrpSpPr>
        <p:grpSpPr bwMode="auto">
          <a:xfrm>
            <a:off x="2063559" y="2948272"/>
            <a:ext cx="2055073" cy="512415"/>
            <a:chOff x="2375851" y="1939839"/>
            <a:chExt cx="2055073" cy="512415"/>
          </a:xfrm>
        </p:grpSpPr>
        <p:pic>
          <p:nvPicPr>
            <p:cNvPr id="18" name="Рисунок 2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375851" y="1939839"/>
              <a:ext cx="1807197" cy="512415"/>
            </a:xfrm>
            <a:prstGeom prst="rect">
              <a:avLst/>
            </a:prstGeom>
          </p:spPr>
        </p:pic>
        <p:sp>
          <p:nvSpPr>
            <p:cNvPr id="19" name="TextBox 22"/>
            <p:cNvSpPr>
              <a:spLocks/>
            </p:cNvSpPr>
            <p:nvPr/>
          </p:nvSpPr>
          <p:spPr bwMode="auto">
            <a:xfrm>
              <a:off x="2580610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Новинка сентября</a:t>
              </a:r>
            </a:p>
          </p:txBody>
        </p:sp>
      </p:grpSp>
      <p:pic>
        <p:nvPicPr>
          <p:cNvPr id="20" name="Рисунок 2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21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«Музыка» (1‒4 классы) </a:t>
            </a:r>
            <a:br>
              <a:rPr lang="ru-RU"/>
            </a:br>
            <a:r>
              <a:rPr lang="ru-RU"/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0"/>
          <p:cNvSpPr/>
          <p:nvPr/>
        </p:nvSpPr>
        <p:spPr bwMode="auto">
          <a:xfrm>
            <a:off x="4774512" y="2101607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Евтушенко И. В. , Чернышкова Е. В. </a:t>
            </a:r>
            <a:endParaRPr/>
          </a:p>
        </p:txBody>
      </p:sp>
      <p:sp>
        <p:nvSpPr>
          <p:cNvPr id="9" name="Прямоугольник 13"/>
          <p:cNvSpPr/>
          <p:nvPr/>
        </p:nvSpPr>
        <p:spPr bwMode="auto">
          <a:xfrm>
            <a:off x="4774512" y="2492788"/>
            <a:ext cx="6975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Учебное пособие предназначено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«Искусство» в соответствии с ФГОС образования обучающихся с интеллектуальными нарушениями.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Содержание пособия направлено на формирование устойчивого интереса к музыке и развитие музыкальных способностей обучающихся.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В третьем классе дети продолжают овладевать различными видами музыкальной деятельности: </a:t>
            </a:r>
            <a:r>
              <a:rPr lang="ru-RU" sz="1400"/>
              <a:t>учатся хоровому и сольному пению, правильному интонированию и передаче ритмического рисунка, слушают и определяют характер разнообразных по содержанию музыкальных произведений.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/>
              <a:t>В четвёртом классе дети </a:t>
            </a:r>
            <a:r>
              <a:rPr lang="ru-RU" sz="1400">
                <a:solidFill>
                  <a:prstClr val="black"/>
                </a:solidFill>
                <a:ea typeface="Open Sans Light"/>
                <a:cs typeface="Open Sans Light"/>
              </a:rPr>
              <a:t>овладевают навыками самостоятельного исполнения разученных песен как с инструментальным сопровождением, так и без него: </a:t>
            </a:r>
            <a:r>
              <a:rPr lang="ru-RU" sz="1400"/>
              <a:t>знакомятся с различными музыкальными инструментами и их звучанием, с основными средствами музыкальной выразительности, с особенностями мелодического голосоведения.</a:t>
            </a:r>
            <a:endParaRPr/>
          </a:p>
        </p:txBody>
      </p:sp>
      <p:sp>
        <p:nvSpPr>
          <p:cNvPr id="10" name="Прямоугольник 12"/>
          <p:cNvSpPr/>
          <p:nvPr/>
        </p:nvSpPr>
        <p:spPr bwMode="auto">
          <a:xfrm>
            <a:off x="4648848" y="1559851"/>
            <a:ext cx="7596189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Музыка. 3, 4  классы. (для обучающихся с интеллектуальными нарушениями). </a:t>
            </a:r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Учебное пособие</a:t>
            </a:r>
            <a:endParaRPr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430952" y="5765284"/>
            <a:ext cx="2965237" cy="9954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/>
              <a:t>Код: </a:t>
            </a:r>
          </a:p>
          <a:p>
            <a:pPr>
              <a:defRPr/>
            </a:pPr>
            <a:r>
              <a:rPr lang="ru-RU" b="0"/>
              <a:t>3 класс – 40-1622-01</a:t>
            </a:r>
            <a:endParaRPr/>
          </a:p>
          <a:p>
            <a:pPr>
              <a:defRPr/>
            </a:pPr>
            <a:r>
              <a:rPr lang="ru-RU" b="0"/>
              <a:t>4 класс –   40-1623-01</a:t>
            </a:r>
            <a:endParaRPr/>
          </a:p>
          <a:p>
            <a:pPr>
              <a:defRPr/>
            </a:pPr>
            <a:r>
              <a:rPr lang="ru-RU"/>
              <a:t>Параметры: </a:t>
            </a:r>
            <a:r>
              <a:rPr lang="ru-RU" b="0"/>
              <a:t>84108 1/16 , </a:t>
            </a:r>
            <a:endParaRPr/>
          </a:p>
          <a:p>
            <a:pPr>
              <a:defRPr/>
            </a:pPr>
            <a:r>
              <a:rPr lang="ru-RU" b="0"/>
              <a:t>96 стр., 4 краски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91474" y="2492788"/>
            <a:ext cx="2209429" cy="2916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4561" y="1627482"/>
            <a:ext cx="2220163" cy="2930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22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TextBox 24"/>
          <p:cNvSpPr>
            <a:spLocks/>
          </p:cNvSpPr>
          <p:nvPr/>
        </p:nvSpPr>
        <p:spPr bwMode="auto">
          <a:xfrm>
            <a:off x="453073" y="302270"/>
            <a:ext cx="11322947" cy="698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 marL="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</a:rPr>
              <a:t>Линия УМК «Технология. Цветоводство и декоративное садоводство». </a:t>
            </a:r>
            <a:endParaRPr/>
          </a:p>
          <a:p>
            <a:pPr marL="0" marR="0" lvl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-40">
                <a:ln>
                  <a:noFill/>
                </a:ln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</a:rPr>
              <a:t>(для обучающихся с интеллектуальными нарушениями)</a:t>
            </a:r>
          </a:p>
        </p:txBody>
      </p:sp>
      <p:cxnSp>
        <p:nvCxnSpPr>
          <p:cNvPr id="7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>
            <a:spLocks/>
          </p:cNvSpPr>
          <p:nvPr/>
        </p:nvSpPr>
        <p:spPr bwMode="auto">
          <a:xfrm>
            <a:off x="442913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/>
                <a:cs typeface="Open Sans Ligh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Код: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40-1624-01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Параметры: 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70*90/16,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</a:rPr>
              <a:t>208 стр., 4 краски</a:t>
            </a:r>
          </a:p>
        </p:txBody>
      </p:sp>
      <p:sp>
        <p:nvSpPr>
          <p:cNvPr id="9" name="Прямоугольник 20"/>
          <p:cNvSpPr/>
          <p:nvPr/>
        </p:nvSpPr>
        <p:spPr bwMode="auto">
          <a:xfrm>
            <a:off x="4624935" y="1994443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Н. М. Карман, Г. Г. Зак</a:t>
            </a:r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624936" y="2440641"/>
            <a:ext cx="70511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Учебное пособие предназначено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«Технологии» в соответствии с ФГОС образования обучающихся с интеллектуальными нарушениями.</a:t>
            </a:r>
            <a:endParaRPr/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Содержание пособия имеет практико-ориентированную направленность.</a:t>
            </a:r>
            <a:endParaRPr/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 Учащиеся познакомятся с благоустройством участков с зелёными насаждениями и различными видами садовых дорожек, узнают о классификации цветковых растений и различных видах удобрений, изучат новые растения. 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В кабинете-мастерской учащиеся продолжат работу с комнатными растениями, познакомятся с различными видами размножения растений, научатся выращивать рассаду однолетних цветочных растений. 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/>
              <a:buChar char="ü"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Open Sans Light"/>
                <a:cs typeface="Open Sans Light"/>
              </a:rPr>
              <a:t>Знания и навыки, полученные на занятиях по цветоводству и декоративному садоводству, пригодятся учащимся в повседневной жизни.</a:t>
            </a:r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4624935" y="1517389"/>
            <a:ext cx="650606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Технология. Цветоводство и декоративное садоводство. 7 </a:t>
            </a: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класс. Учебное пособие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alibri"/>
                <a:ea typeface="Open Sans Light"/>
                <a:cs typeface="Open Sans Light"/>
              </a:rPr>
              <a:t>(для обучающихся с интеллектуальными нарушениями). 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3073" y="1592263"/>
            <a:ext cx="2702943" cy="3728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3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703816" y="1605617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Окружающий мир. Тесты. 4 класс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16729" y="5690258"/>
            <a:ext cx="2952751" cy="6261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</a:t>
            </a:r>
            <a:r>
              <a:rPr lang="ru-RU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08-0314-01</a:t>
            </a: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>
                <a:latin typeface="+mn-lt"/>
              </a:rPr>
              <a:t>84108</a:t>
            </a:r>
            <a:r>
              <a:rPr lang="en-US" b="0">
                <a:latin typeface="+mn-lt"/>
              </a:rPr>
              <a:t> </a:t>
            </a:r>
            <a:r>
              <a:rPr lang="ru-RU" b="0">
                <a:latin typeface="+mn-lt"/>
              </a:rPr>
              <a:t>1/16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, 96</a:t>
            </a:r>
            <a:r>
              <a:rPr lang="en-US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стр., 4 краски, илл.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710411" y="2843324"/>
            <a:ext cx="6276903" cy="256224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Пособие содержит тесты по всем темам курса «Окружающий мир» для 4 класса.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Предназначено для экспресс-оценки знаний по предмету.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с разными типами ответов: в заданиях под зелёным номером только один правильный ответ, в заданиях под красным номером — два или более правильных ответа.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Содержит ответы на все тесты.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en-US" sz="1400"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148878" y="526639"/>
            <a:ext cx="11751023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</a:t>
            </a:r>
            <a:r>
              <a:rPr lang="en-US"/>
              <a:t> </a:t>
            </a:r>
            <a:r>
              <a:rPr lang="ru-RU"/>
              <a:t>Плешакова А.А. Окружающий мир (1–4) (Перспектива)</a:t>
            </a:r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703815" y="2224471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Плешаков А.А., Новицкая М.Ю., Назарова З.Д.</a:t>
            </a:r>
            <a:endParaRPr/>
          </a:p>
        </p:txBody>
      </p:sp>
      <p:pic>
        <p:nvPicPr>
          <p:cNvPr id="12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8540" y="1641629"/>
            <a:ext cx="2590818" cy="34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4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359445" y="1603827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Информатика. Рабочие тетради. 1,2,3,4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26414" y="5547317"/>
            <a:ext cx="3511512" cy="9954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latin typeface="+mn-lt"/>
              </a:rPr>
              <a:t>14-0518-01; </a:t>
            </a:r>
            <a:endParaRPr/>
          </a:p>
          <a:p>
            <a:pPr marL="355600" lvl="0">
              <a:defRPr/>
            </a:pPr>
            <a:r>
              <a:rPr lang="ru-RU" b="0">
                <a:latin typeface="+mn-lt"/>
              </a:rPr>
              <a:t>14-0520-01; </a:t>
            </a:r>
            <a:endParaRPr/>
          </a:p>
          <a:p>
            <a:pPr marL="355600" lvl="0">
              <a:defRPr/>
            </a:pPr>
            <a:r>
              <a:rPr lang="ru-RU" b="0">
                <a:latin typeface="+mn-lt"/>
              </a:rPr>
              <a:t>14-0522-01; </a:t>
            </a:r>
            <a:endParaRPr/>
          </a:p>
          <a:p>
            <a:pPr marL="355600" lvl="0">
              <a:defRPr/>
            </a:pPr>
            <a:r>
              <a:rPr lang="ru-RU" b="0">
                <a:latin typeface="+mn-lt"/>
              </a:rPr>
              <a:t>14-0524-01 </a:t>
            </a: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sz="1000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70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1/16</a:t>
            </a:r>
            <a:r>
              <a:rPr lang="ru-RU" b="0">
                <a:solidFill>
                  <a:prstClr val="black"/>
                </a:solidFill>
                <a:latin typeface="+mn-lt"/>
              </a:rPr>
              <a:t>,  128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solidFill>
                  <a:prstClr val="black"/>
                </a:solidFill>
                <a:latin typeface="+mn-lt"/>
              </a:rPr>
              <a:t>стр., 4 краски.</a:t>
            </a:r>
          </a:p>
        </p:txBody>
      </p:sp>
      <p:sp>
        <p:nvSpPr>
          <p:cNvPr id="9" name="TextBox 9"/>
          <p:cNvSpPr>
            <a:spLocks/>
          </p:cNvSpPr>
          <p:nvPr/>
        </p:nvSpPr>
        <p:spPr bwMode="auto">
          <a:xfrm>
            <a:off x="132017" y="213046"/>
            <a:ext cx="9359455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Обновленная линия УМК «Информатика». 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/>
              <a:t>Рудченко Т.А., Семенов А.Л. (1–4) (Перспектива)</a:t>
            </a:r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4372324" y="1929832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Рудченко Т.А., Семенов А.Л. </a:t>
            </a:r>
          </a:p>
        </p:txBody>
      </p:sp>
      <p:sp>
        <p:nvSpPr>
          <p:cNvPr id="11" name="Прямоугольник 1"/>
          <p:cNvSpPr/>
          <p:nvPr/>
        </p:nvSpPr>
        <p:spPr bwMode="auto">
          <a:xfrm>
            <a:off x="4465864" y="2728708"/>
            <a:ext cx="6909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Новое оформление и структуризация материала.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На титуле учебника выписаны основные компетенции и умения, которые заложены в нём заложены.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Добавлены задания для самопроверки.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Введена новая линия задач на построение столбчатой диаграммы, на работы с аналоговыми и цифровыми часами.</a:t>
            </a:r>
            <a:endParaRPr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31903" y="2332382"/>
            <a:ext cx="2290320" cy="30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6414" y="1752560"/>
            <a:ext cx="2290320" cy="3023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4"/>
          <p:cNvCxnSpPr>
            <a:cxnSpLocks/>
          </p:cNvCxnSpPr>
          <p:nvPr/>
        </p:nvCxnSpPr>
        <p:spPr bwMode="auto"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44846" y="132246"/>
            <a:ext cx="1442450" cy="515345"/>
          </a:xfrm>
          <a:prstGeom prst="rect">
            <a:avLst/>
          </a:prstGeom>
        </p:spPr>
      </p:pic>
      <p:sp>
        <p:nvSpPr>
          <p:cNvPr id="6" name="TextBox 6"/>
          <p:cNvSpPr>
            <a:spLocks/>
          </p:cNvSpPr>
          <p:nvPr/>
        </p:nvSpPr>
        <p:spPr bwMode="auto">
          <a:xfrm>
            <a:off x="460198" y="5922593"/>
            <a:ext cx="3208835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solidFill>
                  <a:prstClr val="black"/>
                </a:solidFill>
                <a:latin typeface="+mn-lt"/>
              </a:rPr>
              <a:t>15-1084-0</a:t>
            </a:r>
            <a:r>
              <a:rPr lang="en-US" b="0">
                <a:solidFill>
                  <a:prstClr val="black"/>
                </a:solidFill>
                <a:latin typeface="+mn-lt"/>
              </a:rPr>
              <a:t>1</a:t>
            </a:r>
            <a:endParaRPr lang="ru-RU" b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6090 </a:t>
            </a:r>
            <a:r>
              <a:rPr lang="ru-RU" b="0" i="0" u="none" strike="noStrike" cap="none" spc="0" baseline="30000">
                <a:ln>
                  <a:noFill/>
                </a:ln>
                <a:solidFill>
                  <a:prstClr val="black"/>
                </a:solidFill>
                <a:latin typeface="+mn-lt"/>
              </a:rPr>
              <a:t>1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/8, 24 стр., 4 краски.</a:t>
            </a:r>
          </a:p>
        </p:txBody>
      </p:sp>
      <p:sp>
        <p:nvSpPr>
          <p:cNvPr id="7" name="TextBox 7"/>
          <p:cNvSpPr>
            <a:spLocks/>
          </p:cNvSpPr>
          <p:nvPr/>
        </p:nvSpPr>
        <p:spPr bwMode="auto">
          <a:xfrm>
            <a:off x="460198" y="439771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b="1"/>
              <a:t>  </a:t>
            </a:r>
            <a:r>
              <a:rPr lang="ru-RU"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latin typeface="Calibri"/>
                <a:ea typeface="Open Sans"/>
                <a:cs typeface="Open Sans"/>
              </a:rPr>
              <a:t>Линия УМК «Всеобщая история. Вигасин А. А. (5–9)</a:t>
            </a: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4202658" y="2079478"/>
            <a:ext cx="7473405" cy="352404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400">
                <a:ea typeface="Open Sans Light"/>
                <a:cs typeface="Open Sans Light"/>
              </a:rPr>
              <a:t>Атлас предназначен в качестве учебного пособия по Новой истории XVI</a:t>
            </a:r>
            <a:r>
              <a:rPr lang="en-US" sz="1400">
                <a:ea typeface="Open Sans Light"/>
                <a:cs typeface="Open Sans Light"/>
              </a:rPr>
              <a:t>I</a:t>
            </a:r>
            <a:r>
              <a:rPr lang="ru-RU" sz="1400">
                <a:ea typeface="Open Sans Light"/>
                <a:cs typeface="Open Sans Light"/>
              </a:rPr>
              <a:t>I в. для учеников 8 класса общеобразовательной школы и представляет собой современное учебное иллюстрированное картографическое издание.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Каждый тематический разворот атласа содержит комплекс взаимосвязанных информационно-методических материалов (основные и дополнительные карты, объёмные схемы, иллюстрации и пр.).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Атлас более подробно и полно освещает историю стран Европы, Азии, Америки и Африки в Новое время.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>
                <a:ea typeface="Open Sans Light"/>
                <a:cs typeface="Open Sans Light"/>
              </a:rPr>
              <a:t>Иллюстративный и текстовый материал содержит важную и интересную информацию, которая непосредственно связана с картами и схемами и, органично дополняя материал учебника, помогает учителю объяснить исторические события, а ученику — глубже и полнее усвоить материал. </a:t>
            </a:r>
            <a:endParaRPr/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400">
                <a:ea typeface="Open Sans Light"/>
                <a:cs typeface="Open Sans Light"/>
              </a:rPr>
              <a:t>                Атлас подходит к любому из учебников по всеобщей истории для 8 класса, синхронизированному с курсом истории России.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069309" y="15073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История. Новое время. Атлас. 8 класс 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Автор-сост. Лазарева А.В., Хандажинская С.А.</a:t>
            </a:r>
            <a:endParaRPr/>
          </a:p>
        </p:txBody>
      </p:sp>
      <p:pic>
        <p:nvPicPr>
          <p:cNvPr id="10" name="Рисунок 9" descr="C:\Users\Ebakalyar\Desktop\HisV8-Atl_cover1.jpg"/>
          <p:cNvPicPr/>
          <p:nvPr/>
        </p:nvPicPr>
        <p:blipFill>
          <a:blip r:embed="rId3"/>
          <a:stretch/>
        </p:blipFill>
        <p:spPr bwMode="auto">
          <a:xfrm>
            <a:off x="442912" y="1592263"/>
            <a:ext cx="2700336" cy="3648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6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116387" y="1608148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История Нового времени. Контурные карты. 8 класс</a:t>
            </a:r>
            <a:endParaRPr/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526414" y="582431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>
                <a:latin typeface="+mn-lt"/>
              </a:rPr>
              <a:t>15-1085-01</a:t>
            </a:r>
            <a:endParaRPr lang="ru-RU" b="0">
              <a:solidFill>
                <a:prstClr val="black"/>
              </a:solidFill>
              <a:latin typeface="+mn-lt"/>
            </a:endParaRPr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sz="1000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6</a:t>
            </a:r>
            <a:r>
              <a:rPr lang="en-US" b="0">
                <a:latin typeface="+mn-lt"/>
              </a:rPr>
              <a:t>0</a:t>
            </a:r>
            <a:r>
              <a:rPr lang="ru-RU" b="0">
                <a:latin typeface="+mn-lt"/>
              </a:rPr>
              <a:t>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1/8</a:t>
            </a:r>
            <a:r>
              <a:rPr lang="ru-RU" b="0">
                <a:solidFill>
                  <a:prstClr val="black"/>
                </a:solidFill>
                <a:latin typeface="+mn-lt"/>
              </a:rPr>
              <a:t>,  16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solidFill>
                  <a:prstClr val="black"/>
                </a:solidFill>
                <a:latin typeface="+mn-lt"/>
              </a:rPr>
              <a:t>стр., 4 краски.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116387" y="2721659"/>
            <a:ext cx="6536082" cy="200054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Цветные контурные карты выполнены в технике объёмного изображения рельефа.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К каждой карте предлагается система заданий разных типов и уровней сложности, ориентированных как на закрепление основных исторических знаний и формирование базовых навыков, так и на развитие аналитических и творческих способностей школьников.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Контурные карты могут быть использованы с любым из учебников по всеобщей истории для 8 класса, синхронизированным с курсом истории России.</a:t>
            </a:r>
            <a:endParaRPr lang="ru-RU" sz="1400">
              <a:ea typeface="Open Sans Light"/>
              <a:cs typeface="Open Sans Light"/>
            </a:endParaRP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74135" y="512442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>
                <a:latin typeface="Calibri"/>
              </a:rPr>
              <a:t>Линия УМК «Всеобщая история». Вигасин А. А. (5–9)</a:t>
            </a:r>
            <a:endParaRPr/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116387" y="1912196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Тороп В. В.</a:t>
            </a:r>
          </a:p>
        </p:txBody>
      </p:sp>
      <p:pic>
        <p:nvPicPr>
          <p:cNvPr id="12" name="Рисунок 14" descr="W:\His8_KK\HisV8-KK_cover1.jpg"/>
          <p:cNvPicPr/>
          <p:nvPr/>
        </p:nvPicPr>
        <p:blipFill>
          <a:blip r:embed="rId5"/>
          <a:stretch/>
        </p:blipFill>
        <p:spPr bwMode="auto">
          <a:xfrm>
            <a:off x="526414" y="1683702"/>
            <a:ext cx="2860729" cy="38284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7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116387" y="1611981"/>
            <a:ext cx="787041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География. 5 класс. Рабочая тетрадь</a:t>
            </a:r>
            <a:endParaRPr/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42913" y="541712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 </a:t>
            </a:r>
            <a:r>
              <a:rPr lang="ru-RU" b="0">
                <a:latin typeface="+mn-lt"/>
              </a:rPr>
              <a:t>204-0118-01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6</a:t>
            </a:r>
            <a:r>
              <a:rPr lang="en-US" b="0">
                <a:latin typeface="+mn-lt"/>
              </a:rPr>
              <a:t>0</a:t>
            </a:r>
            <a:r>
              <a:rPr lang="ru-RU" b="0">
                <a:latin typeface="+mn-lt"/>
              </a:rPr>
              <a:t></a:t>
            </a:r>
            <a:r>
              <a:rPr lang="en-US" b="0">
                <a:latin typeface="+mn-lt"/>
              </a:rPr>
              <a:t>90 </a:t>
            </a:r>
            <a:r>
              <a:rPr lang="ru-RU" b="0">
                <a:latin typeface="+mn-lt"/>
              </a:rPr>
              <a:t>1/8</a:t>
            </a:r>
            <a:r>
              <a:rPr lang="ru-RU" b="0">
                <a:solidFill>
                  <a:prstClr val="black"/>
                </a:solidFill>
                <a:latin typeface="+mn-lt"/>
              </a:rPr>
              <a:t>,  48 стр., 2 краски.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116387" y="2199617"/>
            <a:ext cx="4750170" cy="333168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рабочей тетради позволяют:</a:t>
            </a:r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закрепить основные знания и умения по курсу;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самостоятельно на практике решать разноплановые задачи, работая с учебником, картами и дополнительными источниками информации;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эффективно осуществлять самоконтроль.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 рабочую тетрадь включены задания четырёх типов, отмеченных соответствующими пиктограммами: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задания на проверку знаний и умений; 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аналитические задания;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творческие задания; </a:t>
            </a:r>
            <a:endParaRPr/>
          </a:p>
          <a:p>
            <a:pPr marL="742950" lvl="1" indent="-285750"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400"/>
              <a:t>проверка понятийного аппарата. </a:t>
            </a:r>
            <a:endParaRPr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7616" y="405373"/>
            <a:ext cx="1132294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«Классическая география» (5–9)</a:t>
            </a:r>
            <a:endParaRPr/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116387" y="1873591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Эртель А.Б.</a:t>
            </a:r>
            <a:endParaRPr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7616" y="1592263"/>
            <a:ext cx="2591290" cy="3515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6"/>
          <a:srcRect l="41296" t="12299" r="26573" b="10941"/>
          <a:stretch/>
        </p:blipFill>
        <p:spPr bwMode="auto">
          <a:xfrm>
            <a:off x="8866558" y="1938919"/>
            <a:ext cx="3208753" cy="43121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7" descr="W:\РУ\204-0121-01.jpg"/>
          <p:cNvPicPr/>
          <p:nvPr/>
        </p:nvPicPr>
        <p:blipFill>
          <a:blip r:embed="rId3"/>
          <a:stretch/>
        </p:blipFill>
        <p:spPr bwMode="auto">
          <a:xfrm>
            <a:off x="2814483" y="2727897"/>
            <a:ext cx="1850083" cy="24499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16" descr="W:\РУ\204-0120-01.jpg"/>
          <p:cNvPicPr/>
          <p:nvPr/>
        </p:nvPicPr>
        <p:blipFill>
          <a:blip r:embed="rId4"/>
          <a:stretch/>
        </p:blipFill>
        <p:spPr bwMode="auto">
          <a:xfrm>
            <a:off x="2455123" y="1553589"/>
            <a:ext cx="1835260" cy="24316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oleObj" r:id="rId5" imgW="0" imgH="0" progId="TCLayout.ActiveDocument.1">
                  <p:embed/>
                </p:oleObj>
              </mc:Choice>
              <mc:Fallback>
                <p:oleObj name="oleObj" r:id="rId5" imgW="0" imgH="0" progId="TCLayout.ActiveDocument.1">
                  <p:embed/>
                  <p:pic>
                    <p:nvPicPr>
                      <p:cNvPr id="6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8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8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23"/>
          <p:cNvSpPr/>
          <p:nvPr/>
        </p:nvSpPr>
        <p:spPr bwMode="auto">
          <a:xfrm>
            <a:off x="5023925" y="1635472"/>
            <a:ext cx="7294206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География. 6, 7,8,9 классы. Рабочие тетради</a:t>
            </a:r>
          </a:p>
        </p:txBody>
      </p:sp>
      <p:sp>
        <p:nvSpPr>
          <p:cNvPr id="10" name="TextBox 11"/>
          <p:cNvSpPr>
            <a:spLocks/>
          </p:cNvSpPr>
          <p:nvPr/>
        </p:nvSpPr>
        <p:spPr bwMode="auto">
          <a:xfrm>
            <a:off x="442912" y="5471973"/>
            <a:ext cx="3938587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  </a:t>
            </a:r>
            <a:r>
              <a:rPr lang="ru-RU" b="0">
                <a:latin typeface="+mn-lt"/>
              </a:rPr>
              <a:t>204-0112-01; 204-0119-01; 204-0120-01; 204-0121-01</a:t>
            </a:r>
            <a:br>
              <a:rPr lang="ru-RU" b="0">
                <a:latin typeface="+mn-lt"/>
              </a:rPr>
            </a:b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</a:t>
            </a:r>
            <a:r>
              <a:rPr lang="en-US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/>
              <a:t>6090 </a:t>
            </a:r>
            <a:r>
              <a:rPr lang="ru-RU" b="0" baseline="30000"/>
              <a:t>1</a:t>
            </a:r>
            <a:r>
              <a:rPr lang="ru-RU" b="0"/>
              <a:t>/</a:t>
            </a:r>
            <a:r>
              <a:rPr lang="ru-RU" b="0" baseline="-25000"/>
              <a:t>8</a:t>
            </a:r>
            <a:r>
              <a:rPr lang="ru-RU" b="0">
                <a:solidFill>
                  <a:prstClr val="black"/>
                </a:solidFill>
                <a:latin typeface="+mn-lt"/>
              </a:rPr>
              <a:t>, 56; 96; 104; 104 стр., 1 краска.</a:t>
            </a:r>
          </a:p>
        </p:txBody>
      </p:sp>
      <p:sp>
        <p:nvSpPr>
          <p:cNvPr id="11" name="Прямоугольник 12"/>
          <p:cNvSpPr/>
          <p:nvPr/>
        </p:nvSpPr>
        <p:spPr bwMode="auto">
          <a:xfrm>
            <a:off x="5023925" y="2392074"/>
            <a:ext cx="6756637" cy="178510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Пособия адресованы учащимся и выполняют функцию одного из инструментов достижения образовательных результатов (личностных, метапредметных, предметных) по географии.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Задания рабочей тетради позволяют закрепить основные знания и умения по курсу, самостоятельно на практике решать разноплановые задачи, работая с учебником, картами и дополнительными источниками информации.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Выполнение заданий поможет эффективно осуществлять самоконтроль. </a:t>
            </a:r>
            <a:endParaRPr/>
          </a:p>
        </p:txBody>
      </p:sp>
      <p:sp>
        <p:nvSpPr>
          <p:cNvPr id="12" name="TextBox 9"/>
          <p:cNvSpPr>
            <a:spLocks/>
          </p:cNvSpPr>
          <p:nvPr/>
        </p:nvSpPr>
        <p:spPr bwMode="auto"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  «Классическая география» (5–9)</a:t>
            </a:r>
          </a:p>
        </p:txBody>
      </p:sp>
      <p:sp>
        <p:nvSpPr>
          <p:cNvPr id="13" name="Прямоугольник 13"/>
          <p:cNvSpPr/>
          <p:nvPr/>
        </p:nvSpPr>
        <p:spPr bwMode="auto">
          <a:xfrm>
            <a:off x="5023925" y="1933549"/>
            <a:ext cx="3742779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Эртель А.Б.</a:t>
            </a:r>
            <a:endParaRPr/>
          </a:p>
        </p:txBody>
      </p:sp>
      <p:pic>
        <p:nvPicPr>
          <p:cNvPr id="14" name="Рисунок 15" descr="W:\РУ\204-0119-01.jpg"/>
          <p:cNvPicPr/>
          <p:nvPr/>
        </p:nvPicPr>
        <p:blipFill>
          <a:blip r:embed="rId7"/>
          <a:stretch/>
        </p:blipFill>
        <p:spPr bwMode="auto">
          <a:xfrm>
            <a:off x="576883" y="2769417"/>
            <a:ext cx="1835322" cy="24316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W:\РУ\204-0112-01.jpg"/>
          <p:cNvPicPr/>
          <p:nvPr/>
        </p:nvPicPr>
        <p:blipFill>
          <a:blip r:embed="rId8"/>
          <a:stretch/>
        </p:blipFill>
        <p:spPr bwMode="auto">
          <a:xfrm>
            <a:off x="216186" y="1523130"/>
            <a:ext cx="1834480" cy="24297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4" descr="Изображение География. 9 класс. Учебник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912553" y="4908964"/>
            <a:ext cx="1074761" cy="1407425"/>
          </a:xfrm>
          <a:prstGeom prst="rect">
            <a:avLst/>
          </a:prstGeom>
          <a:noFill/>
        </p:spPr>
      </p:pic>
      <p:pic>
        <p:nvPicPr>
          <p:cNvPr id="17" name="Picture 16" descr="Изображение География. 8 класс. Учебник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8735302" y="4908964"/>
            <a:ext cx="1074761" cy="1407425"/>
          </a:xfrm>
          <a:prstGeom prst="rect">
            <a:avLst/>
          </a:prstGeom>
          <a:noFill/>
        </p:spPr>
      </p:pic>
      <p:pic>
        <p:nvPicPr>
          <p:cNvPr id="18" name="Picture 18" descr="Изображение География. 7 класс. Учебник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7564673" y="4908964"/>
            <a:ext cx="1063030" cy="1392064"/>
          </a:xfrm>
          <a:prstGeom prst="rect">
            <a:avLst/>
          </a:prstGeom>
          <a:noFill/>
        </p:spPr>
      </p:pic>
      <p:pic>
        <p:nvPicPr>
          <p:cNvPr id="19" name="Picture 20" descr="Изображение География. 6 класс. Учебник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6381938" y="4908964"/>
            <a:ext cx="1074761" cy="1407425"/>
          </a:xfrm>
          <a:prstGeom prst="rect">
            <a:avLst/>
          </a:prstGeom>
          <a:noFill/>
        </p:spPr>
      </p:pic>
      <p:pic>
        <p:nvPicPr>
          <p:cNvPr id="20" name="Picture 22" descr="Изображение География. 5 класс. Учебник"/>
          <p:cNvPicPr>
            <a:picLocks noChangeAspect="1" noChangeArrowheads="1"/>
          </p:cNvPicPr>
          <p:nvPr/>
        </p:nvPicPr>
        <p:blipFill>
          <a:blip r:embed="rId13"/>
          <a:stretch/>
        </p:blipFill>
        <p:spPr bwMode="auto">
          <a:xfrm>
            <a:off x="5195591" y="4915764"/>
            <a:ext cx="1078373" cy="1412156"/>
          </a:xfrm>
          <a:prstGeom prst="rect">
            <a:avLst/>
          </a:prstGeom>
          <a:noFill/>
        </p:spPr>
      </p:pic>
      <p:sp>
        <p:nvSpPr>
          <p:cNvPr id="21" name="Прямоугольник 1"/>
          <p:cNvSpPr/>
          <p:nvPr/>
        </p:nvSpPr>
        <p:spPr bwMode="auto">
          <a:xfrm>
            <a:off x="5339618" y="4572615"/>
            <a:ext cx="5476676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Рабочие тетради к обновлённой классической линии по географии!</a:t>
            </a:r>
          </a:p>
        </p:txBody>
      </p:sp>
      <p:pic>
        <p:nvPicPr>
          <p:cNvPr id="22" name="Рисунок 20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  <p:grpSp>
        <p:nvGrpSpPr>
          <p:cNvPr id="23" name="Группа 21"/>
          <p:cNvGrpSpPr/>
          <p:nvPr/>
        </p:nvGrpSpPr>
        <p:grpSpPr bwMode="auto">
          <a:xfrm>
            <a:off x="2639767" y="1510069"/>
            <a:ext cx="2055073" cy="512415"/>
            <a:chOff x="2375851" y="1939839"/>
            <a:chExt cx="2055073" cy="512415"/>
          </a:xfrm>
        </p:grpSpPr>
        <p:pic>
          <p:nvPicPr>
            <p:cNvPr id="24" name="Рисунок 22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2375851" y="1939839"/>
              <a:ext cx="1807197" cy="512415"/>
            </a:xfrm>
            <a:prstGeom prst="rect">
              <a:avLst/>
            </a:prstGeom>
          </p:spPr>
        </p:pic>
        <p:sp>
          <p:nvSpPr>
            <p:cNvPr id="25" name="TextBox 24"/>
            <p:cNvSpPr>
              <a:spLocks/>
            </p:cNvSpPr>
            <p:nvPr/>
          </p:nvSpPr>
          <p:spPr bwMode="auto">
            <a:xfrm>
              <a:off x="2580610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Новинки сентября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ru-RU" sz="11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Open Sans Light"/>
                <a:ea typeface="Open Sans Light"/>
                <a:cs typeface="Open Sans Light"/>
              </a:rPr>
              <a:t>9</a:t>
            </a:fld>
            <a:endParaRPr lang="ru-RU" sz="11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Open Sans Light"/>
              <a:ea typeface="Open Sans Light"/>
              <a:cs typeface="Open Sans Light"/>
            </a:endParaRPr>
          </a:p>
        </p:txBody>
      </p:sp>
      <p:cxnSp>
        <p:nvCxnSpPr>
          <p:cNvPr id="6" name="Прямая соединительная линия 2"/>
          <p:cNvCxnSpPr>
            <a:cxnSpLocks/>
          </p:cNvCxnSpPr>
          <p:nvPr/>
        </p:nvCxnSpPr>
        <p:spPr bwMode="auto"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23"/>
          <p:cNvSpPr/>
          <p:nvPr/>
        </p:nvSpPr>
        <p:spPr bwMode="auto">
          <a:xfrm>
            <a:off x="4703816" y="1605617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Физика. Дидактические материалы. 7,8,9 классы</a:t>
            </a: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458540" y="5508485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/>
                <a:ea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  <a:latin typeface="+mn-lt"/>
              </a:rPr>
              <a:t>Код:</a:t>
            </a:r>
            <a:r>
              <a:rPr lang="ru-RU" b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>
                <a:latin typeface="+mn-lt"/>
              </a:rPr>
              <a:t>216-0188-01, 216-0189-01, 216-0190-01</a:t>
            </a:r>
            <a:endParaRPr/>
          </a:p>
          <a:p>
            <a:pPr lvl="0"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Параметры: </a:t>
            </a:r>
            <a:r>
              <a:rPr lang="ru-RU" b="0">
                <a:latin typeface="+mn-lt"/>
              </a:rPr>
              <a:t>6090</a:t>
            </a:r>
            <a:r>
              <a:rPr lang="en-US" b="0">
                <a:latin typeface="+mn-lt"/>
              </a:rPr>
              <a:t> </a:t>
            </a:r>
            <a:r>
              <a:rPr lang="ru-RU" b="0">
                <a:latin typeface="+mn-lt"/>
              </a:rPr>
              <a:t>1/16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, 128</a:t>
            </a:r>
            <a:r>
              <a:rPr lang="en-US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 </a:t>
            </a:r>
            <a:r>
              <a:rPr lang="ru-RU" b="0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</a:rPr>
              <a:t>стр., 1 краска</a:t>
            </a:r>
          </a:p>
        </p:txBody>
      </p:sp>
      <p:sp>
        <p:nvSpPr>
          <p:cNvPr id="9" name="Прямоугольник 12"/>
          <p:cNvSpPr/>
          <p:nvPr/>
        </p:nvSpPr>
        <p:spPr bwMode="auto">
          <a:xfrm>
            <a:off x="4710411" y="2556450"/>
            <a:ext cx="5859682" cy="3223959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defRPr/>
            </a:pPr>
            <a:r>
              <a:rPr lang="ru-RU" sz="1400"/>
              <a:t>Пособия содержат:</a:t>
            </a:r>
            <a:endParaRPr lang="en-US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тренировочные задания по всем разделам курса физики с набором качественных, экспериментальных и графических задач;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тесты для самоконтроля с выбором ответа для проведения оперативного поурочного тематического контроля; 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самостоятельные работы, которые включают несколько вариантов и рассчитаны примерно на 20 минут каждая;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r>
              <a:rPr lang="ru-RU" sz="1400"/>
              <a:t>контрольные работы и примеры решения задач.</a:t>
            </a:r>
            <a:endParaRPr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ru-RU" sz="140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/>
              <a:buChar char="ü"/>
              <a:defRPr/>
            </a:pPr>
            <a:endParaRPr lang="en-US" sz="1400">
              <a:ea typeface="Open Sans Light"/>
              <a:cs typeface="Open Sans Light"/>
            </a:endParaRP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458540" y="512568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0">
                      <a:srgbClr val="2D2B8D"/>
                    </a:gs>
                    <a:gs pos="88000">
                      <a:srgbClr val="00B0F0"/>
                    </a:gs>
                  </a:gsLst>
                  <a:lin ang="2400000" scaled="0"/>
                </a:gradFill>
                <a:ea typeface="Open Sans"/>
                <a:cs typeface="Open San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/>
              <a:t>Линия УМК</a:t>
            </a:r>
            <a:r>
              <a:rPr lang="en-US"/>
              <a:t> </a:t>
            </a:r>
            <a:r>
              <a:rPr lang="ru-RU"/>
              <a:t>Перышкина И.М.-Иванова А.И. Физика (7–9)</a:t>
            </a:r>
          </a:p>
        </p:txBody>
      </p:sp>
      <p:sp>
        <p:nvSpPr>
          <p:cNvPr id="11" name="Прямоугольник 13"/>
          <p:cNvSpPr/>
          <p:nvPr/>
        </p:nvSpPr>
        <p:spPr bwMode="auto">
          <a:xfrm>
            <a:off x="4710411" y="1902657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400" b="1">
                <a:solidFill>
                  <a:srgbClr val="003399"/>
                </a:solidFill>
                <a:ea typeface="Open Sans Light"/>
                <a:cs typeface="Open Sans Light"/>
              </a:rPr>
              <a:t>Марон А.Е., Марон Е.А.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15933" y="2261139"/>
            <a:ext cx="1978926" cy="3039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7852" y="1841674"/>
            <a:ext cx="1924682" cy="3126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2522" y="6316389"/>
            <a:ext cx="977271" cy="485943"/>
          </a:xfrm>
          <a:prstGeom prst="rect">
            <a:avLst/>
          </a:prstGeom>
        </p:spPr>
      </p:pic>
      <p:grpSp>
        <p:nvGrpSpPr>
          <p:cNvPr id="15" name="Группа 16"/>
          <p:cNvGrpSpPr/>
          <p:nvPr/>
        </p:nvGrpSpPr>
        <p:grpSpPr bwMode="auto">
          <a:xfrm>
            <a:off x="2714631" y="1901074"/>
            <a:ext cx="2018129" cy="512415"/>
            <a:chOff x="2375851" y="1939839"/>
            <a:chExt cx="2018129" cy="512415"/>
          </a:xfrm>
        </p:grpSpPr>
        <p:pic>
          <p:nvPicPr>
            <p:cNvPr id="16" name="Рисунок 1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375851" y="1939839"/>
              <a:ext cx="1631571" cy="512415"/>
            </a:xfrm>
            <a:prstGeom prst="rect">
              <a:avLst/>
            </a:prstGeom>
          </p:spPr>
        </p:pic>
        <p:sp>
          <p:nvSpPr>
            <p:cNvPr id="17" name="TextBox 18"/>
            <p:cNvSpPr>
              <a:spLocks/>
            </p:cNvSpPr>
            <p:nvPr/>
          </p:nvSpPr>
          <p:spPr bwMode="auto">
            <a:xfrm>
              <a:off x="2543666" y="1957675"/>
              <a:ext cx="185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cs typeface="Times New Roman"/>
                </a:rPr>
                <a:t>Новинки августа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2377</Words>
  <Application>Microsoft Office PowerPoint</Application>
  <DocSecurity>0</DocSecurity>
  <PresentationFormat>Широкоэкранный</PresentationFormat>
  <Paragraphs>255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Open Sans Extrabold</vt:lpstr>
      <vt:lpstr>Open Sans Light</vt:lpstr>
      <vt:lpstr>Times New Roman</vt:lpstr>
      <vt:lpstr>Wingdings</vt:lpstr>
      <vt:lpstr>Тема Office</vt:lpstr>
      <vt:lpstr>5_Тема Office</vt:lpstr>
      <vt:lpstr>oleObj</vt:lpstr>
      <vt:lpstr>НОВИНКИ 2021 (январь – сентябрь) Литература для 1–11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 PC Vadim</cp:lastModifiedBy>
  <cp:revision>1152</cp:revision>
  <dcterms:created xsi:type="dcterms:W3CDTF">2018-07-24T05:59:49Z</dcterms:created>
  <dcterms:modified xsi:type="dcterms:W3CDTF">2021-09-03T12:21:30Z</dcterms:modified>
  <dc:identifier/>
  <dc:language/>
  <cp:version/>
</cp:coreProperties>
</file>